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24"/>
  </p:notesMasterIdLst>
  <p:sldIdLst>
    <p:sldId id="256" r:id="rId4"/>
    <p:sldId id="276" r:id="rId5"/>
    <p:sldId id="284" r:id="rId6"/>
    <p:sldId id="273" r:id="rId7"/>
    <p:sldId id="280" r:id="rId8"/>
    <p:sldId id="279" r:id="rId9"/>
    <p:sldId id="286" r:id="rId10"/>
    <p:sldId id="282" r:id="rId11"/>
    <p:sldId id="274" r:id="rId12"/>
    <p:sldId id="277" r:id="rId13"/>
    <p:sldId id="278" r:id="rId14"/>
    <p:sldId id="266" r:id="rId15"/>
    <p:sldId id="281" r:id="rId16"/>
    <p:sldId id="259" r:id="rId17"/>
    <p:sldId id="270" r:id="rId18"/>
    <p:sldId id="271" r:id="rId19"/>
    <p:sldId id="283" r:id="rId20"/>
    <p:sldId id="257" r:id="rId21"/>
    <p:sldId id="265" r:id="rId22"/>
    <p:sldId id="28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C8C8"/>
    <a:srgbClr val="FFFFFF"/>
    <a:srgbClr val="934BC9"/>
    <a:srgbClr val="00AFA5"/>
    <a:srgbClr val="00D6C2"/>
    <a:srgbClr val="65C7C9"/>
    <a:srgbClr val="41B6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196" autoAdjust="0"/>
  </p:normalViewPr>
  <p:slideViewPr>
    <p:cSldViewPr snapToGrid="0">
      <p:cViewPr varScale="1">
        <p:scale>
          <a:sx n="74" d="100"/>
          <a:sy n="74" d="100"/>
        </p:scale>
        <p:origin x="101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3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38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39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40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DCEE24DA-B544-4ABB-B49D-51AD065678F0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DCEE24DA-B544-4ABB-B49D-51AD065678F0}" type="slidenum">
              <a:rPr lang="en-US" sz="1400" b="0" strike="noStrike" spc="-1" smtClean="0">
                <a:latin typeface="Times New Roman"/>
              </a:rPr>
              <a:t>3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1315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DCEE24DA-B544-4ABB-B49D-51AD065678F0}" type="slidenum">
              <a:rPr lang="en-US" sz="1400" b="0" strike="noStrike" spc="-1" smtClean="0">
                <a:latin typeface="Times New Roman"/>
              </a:rPr>
              <a:t>8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0330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ID VAR QUI ALLONGENT TEMPS DE TRAITEMENT : ENTRAÏNEMENT ET ENERGIE </a:t>
            </a:r>
          </a:p>
          <a:p>
            <a:r>
              <a:rPr lang="fr-FR" dirty="0"/>
              <a:t>Accès données, hardware, hyper param (</a:t>
            </a:r>
            <a:r>
              <a:rPr lang="fr-FR" dirty="0" err="1"/>
              <a:t>lr</a:t>
            </a:r>
            <a:r>
              <a:rPr lang="fr-FR" dirty="0"/>
              <a:t>)</a:t>
            </a:r>
          </a:p>
          <a:p>
            <a:r>
              <a:rPr lang="fr-FR" dirty="0"/>
              <a:t>Corrélation entre taux carbone mesuré ou selon mesures de serveur (par ex)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DCEE24DA-B544-4ABB-B49D-51AD065678F0}" type="slidenum">
              <a:rPr lang="en-US" sz="1400" b="0" strike="noStrike" spc="-1" smtClean="0">
                <a:latin typeface="Times New Roman"/>
              </a:rPr>
              <a:t>9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56951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2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B103515-C406-4837-8C7B-201774231F0F}" type="slidenum">
              <a:rPr lang="fr-FR" sz="1200" b="0" strike="noStrike" spc="-1">
                <a:latin typeface="Times New Roman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2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B103515-C406-4837-8C7B-201774231F0F}" type="slidenum">
              <a:rPr lang="fr-FR" sz="1200" b="0" strike="noStrike" spc="-1">
                <a:latin typeface="Times New Roman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55724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DCEE24DA-B544-4ABB-B49D-51AD065678F0}" type="slidenum">
              <a:rPr lang="en-US" sz="1400" b="0" strike="noStrike" spc="-1" smtClean="0">
                <a:latin typeface="Times New Roman"/>
              </a:rPr>
              <a:t>14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63413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DCEE24DA-B544-4ABB-B49D-51AD065678F0}" type="slidenum">
              <a:rPr lang="en-US" sz="1400" b="0" strike="noStrike" spc="-1" smtClean="0">
                <a:latin typeface="Times New Roman"/>
              </a:rPr>
              <a:t>15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1837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DCEE24DA-B544-4ABB-B49D-51AD065678F0}" type="slidenum">
              <a:rPr lang="en-US" sz="1400" b="0" strike="noStrike" spc="-1" smtClean="0">
                <a:latin typeface="Times New Roman"/>
              </a:rPr>
              <a:t>20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40383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1051524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838080" y="4144680"/>
            <a:ext cx="1051524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2620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838080" y="4144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226200" y="4144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393440" y="1921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7949160" y="1921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838080" y="4144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4393440" y="4144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7949160" y="4144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838080" y="1921680"/>
            <a:ext cx="10515240" cy="4255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10515240" cy="425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5131080" cy="425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26200" y="1921680"/>
            <a:ext cx="5131080" cy="425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838080" y="1013040"/>
            <a:ext cx="10515240" cy="421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26200" y="1921680"/>
            <a:ext cx="5131080" cy="425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838080" y="4144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838080" y="1921680"/>
            <a:ext cx="10515240" cy="4255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5131080" cy="425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2620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226200" y="4144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144680"/>
            <a:ext cx="1051524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1051524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838080" y="4144680"/>
            <a:ext cx="1051524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622620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838080" y="4144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226200" y="4144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393440" y="1921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7949160" y="1921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838080" y="4144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body"/>
          </p:nvPr>
        </p:nvSpPr>
        <p:spPr>
          <a:xfrm>
            <a:off x="4393440" y="4144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7"/>
          <p:cNvSpPr>
            <a:spLocks noGrp="1"/>
          </p:cNvSpPr>
          <p:nvPr>
            <p:ph type="body"/>
          </p:nvPr>
        </p:nvSpPr>
        <p:spPr>
          <a:xfrm>
            <a:off x="7949160" y="4144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838080" y="1921680"/>
            <a:ext cx="10515240" cy="4255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10515240" cy="425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5131080" cy="425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26200" y="1921680"/>
            <a:ext cx="5131080" cy="425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10515240" cy="425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subTitle"/>
          </p:nvPr>
        </p:nvSpPr>
        <p:spPr>
          <a:xfrm>
            <a:off x="838080" y="1013040"/>
            <a:ext cx="10515240" cy="421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26200" y="1921680"/>
            <a:ext cx="5131080" cy="425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838080" y="4144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5131080" cy="425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2620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226200" y="4144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622620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838080" y="4144680"/>
            <a:ext cx="1051524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1051524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838080" y="4144680"/>
            <a:ext cx="1051524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22620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838080" y="4144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6226200" y="4144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393440" y="1921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7949160" y="1921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body"/>
          </p:nvPr>
        </p:nvSpPr>
        <p:spPr>
          <a:xfrm>
            <a:off x="838080" y="4144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6"/>
          <p:cNvSpPr>
            <a:spLocks noGrp="1"/>
          </p:cNvSpPr>
          <p:nvPr>
            <p:ph type="body"/>
          </p:nvPr>
        </p:nvSpPr>
        <p:spPr>
          <a:xfrm>
            <a:off x="4393440" y="4144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7"/>
          <p:cNvSpPr>
            <a:spLocks noGrp="1"/>
          </p:cNvSpPr>
          <p:nvPr>
            <p:ph type="body"/>
          </p:nvPr>
        </p:nvSpPr>
        <p:spPr>
          <a:xfrm>
            <a:off x="7949160" y="4144680"/>
            <a:ext cx="338580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5131080" cy="425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26200" y="1921680"/>
            <a:ext cx="5131080" cy="425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838080" y="1013040"/>
            <a:ext cx="10515240" cy="4211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26200" y="1921680"/>
            <a:ext cx="5131080" cy="425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838080" y="4144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5131080" cy="425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2620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26200" y="4144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83808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26200" y="1921680"/>
            <a:ext cx="513108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838080" y="4144680"/>
            <a:ext cx="10515240" cy="202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wmf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w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3.wmf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29"/>
          <p:cNvPicPr/>
          <p:nvPr/>
        </p:nvPicPr>
        <p:blipFill>
          <a:blip r:embed="rId14"/>
          <a:stretch/>
        </p:blipFill>
        <p:spPr>
          <a:xfrm>
            <a:off x="0" y="0"/>
            <a:ext cx="3312360" cy="2876040"/>
          </a:xfrm>
          <a:prstGeom prst="rect">
            <a:avLst/>
          </a:prstGeom>
          <a:ln>
            <a:noFill/>
          </a:ln>
        </p:spPr>
      </p:pic>
      <p:pic>
        <p:nvPicPr>
          <p:cNvPr id="9" name="Image 30"/>
          <p:cNvPicPr/>
          <p:nvPr/>
        </p:nvPicPr>
        <p:blipFill>
          <a:blip r:embed="rId15"/>
          <a:stretch/>
        </p:blipFill>
        <p:spPr>
          <a:xfrm>
            <a:off x="1809000" y="2233440"/>
            <a:ext cx="10382760" cy="2081880"/>
          </a:xfrm>
          <a:prstGeom prst="rect">
            <a:avLst/>
          </a:prstGeom>
          <a:ln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409280" y="2925720"/>
            <a:ext cx="7615440" cy="100620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4800" b="1" strike="noStrike" spc="-1">
                <a:solidFill>
                  <a:srgbClr val="FFFFFF"/>
                </a:solidFill>
                <a:latin typeface="Calibri"/>
              </a:rPr>
              <a:t>Modifiez le style du titre</a:t>
            </a:r>
            <a:endParaRPr lang="fr-FR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E2875866-00A7-401A-8879-DEB3D066A86B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12/06/2024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4" name="Image 24"/>
          <p:cNvPicPr/>
          <p:nvPr/>
        </p:nvPicPr>
        <p:blipFill>
          <a:blip r:embed="rId16"/>
          <a:stretch/>
        </p:blipFill>
        <p:spPr>
          <a:xfrm>
            <a:off x="10347120" y="169920"/>
            <a:ext cx="1485360" cy="629640"/>
          </a:xfrm>
          <a:prstGeom prst="rect">
            <a:avLst/>
          </a:prstGeom>
          <a:ln>
            <a:noFill/>
          </a:ln>
        </p:spPr>
      </p:pic>
      <p:pic>
        <p:nvPicPr>
          <p:cNvPr id="5" name="Graphique 28"/>
          <p:cNvPicPr/>
          <p:nvPr/>
        </p:nvPicPr>
        <p:blipFill>
          <a:blip r:embed="rId17"/>
          <a:stretch/>
        </p:blipFill>
        <p:spPr>
          <a:xfrm>
            <a:off x="8394120" y="169920"/>
            <a:ext cx="1702440" cy="629640"/>
          </a:xfrm>
          <a:prstGeom prst="rect">
            <a:avLst/>
          </a:prstGeom>
          <a:ln>
            <a:noFill/>
          </a:ln>
        </p:spPr>
      </p:pic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Click to </a:t>
            </a:r>
            <a:r>
              <a:rPr lang="fr-FR" sz="2800" b="0" strike="noStrike" spc="-1" dirty="0" err="1">
                <a:solidFill>
                  <a:srgbClr val="000000"/>
                </a:solidFill>
                <a:latin typeface="Calibri"/>
              </a:rPr>
              <a:t>edit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 the </a:t>
            </a:r>
            <a:r>
              <a:rPr lang="fr-FR" sz="2800" b="0" strike="noStrike" spc="-1" dirty="0" err="1">
                <a:solidFill>
                  <a:srgbClr val="000000"/>
                </a:solidFill>
                <a:latin typeface="Calibri"/>
              </a:rPr>
              <a:t>outline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800" b="0" strike="noStrike" spc="-1" dirty="0" err="1">
                <a:solidFill>
                  <a:srgbClr val="000000"/>
                </a:solidFill>
                <a:latin typeface="Calibri"/>
              </a:rPr>
              <a:t>text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</a:rPr>
              <a:t>Second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Calibri"/>
              </a:rPr>
              <a:t>Outline</a:t>
            </a:r>
            <a:r>
              <a:rPr lang="fr-FR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Calibri"/>
              </a:rPr>
              <a:t>Level</a:t>
            </a:r>
            <a:endParaRPr lang="fr-FR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 dirty="0" err="1">
                <a:solidFill>
                  <a:srgbClr val="000000"/>
                </a:solidFill>
                <a:latin typeface="Calibri"/>
              </a:rPr>
              <a:t>Third</a:t>
            </a:r>
            <a:r>
              <a:rPr lang="fr-FR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1800" b="0" strike="noStrike" spc="-1" dirty="0" err="1">
                <a:solidFill>
                  <a:srgbClr val="000000"/>
                </a:solidFill>
                <a:latin typeface="Calibri"/>
              </a:rPr>
              <a:t>Outline</a:t>
            </a:r>
            <a:r>
              <a:rPr lang="fr-FR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1800" b="0" strike="noStrike" spc="-1" dirty="0" err="1">
                <a:solidFill>
                  <a:srgbClr val="000000"/>
                </a:solidFill>
                <a:latin typeface="Calibri"/>
              </a:rPr>
              <a:t>Level</a:t>
            </a:r>
            <a:endParaRPr lang="fr-FR" sz="1800" b="0" strike="noStrike" spc="-1" dirty="0">
              <a:solidFill>
                <a:srgbClr val="000000"/>
              </a:solidFill>
              <a:latin typeface="Calibri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 dirty="0" err="1">
                <a:solidFill>
                  <a:srgbClr val="000000"/>
                </a:solidFill>
                <a:latin typeface="Calibri"/>
              </a:rPr>
              <a:t>Fourth</a:t>
            </a:r>
            <a:r>
              <a:rPr lang="fr-FR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1800" b="0" strike="noStrike" spc="-1" dirty="0" err="1">
                <a:solidFill>
                  <a:srgbClr val="000000"/>
                </a:solidFill>
                <a:latin typeface="Calibri"/>
              </a:rPr>
              <a:t>Outline</a:t>
            </a:r>
            <a:r>
              <a:rPr lang="fr-FR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1800" b="0" strike="noStrike" spc="-1" dirty="0" err="1">
                <a:solidFill>
                  <a:srgbClr val="000000"/>
                </a:solidFill>
                <a:latin typeface="Calibri"/>
              </a:rPr>
              <a:t>Level</a:t>
            </a:r>
            <a:endParaRPr lang="fr-FR" sz="1800" b="0" strike="noStrike" spc="-1" dirty="0">
              <a:solidFill>
                <a:srgbClr val="000000"/>
              </a:solidFill>
              <a:latin typeface="Calibri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 err="1">
                <a:solidFill>
                  <a:srgbClr val="000000"/>
                </a:solidFill>
                <a:latin typeface="Calibri"/>
              </a:rPr>
              <a:t>Fifth</a:t>
            </a:r>
            <a:r>
              <a:rPr lang="fr-FR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Calibri"/>
              </a:rPr>
              <a:t>Outline</a:t>
            </a:r>
            <a:r>
              <a:rPr lang="fr-FR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Calibri"/>
              </a:rPr>
              <a:t>Level</a:t>
            </a:r>
            <a:endParaRPr lang="fr-FR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 err="1">
                <a:solidFill>
                  <a:srgbClr val="000000"/>
                </a:solidFill>
                <a:latin typeface="Calibri"/>
              </a:rPr>
              <a:t>Sixth</a:t>
            </a:r>
            <a:r>
              <a:rPr lang="fr-FR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Calibri"/>
              </a:rPr>
              <a:t>Outline</a:t>
            </a:r>
            <a:r>
              <a:rPr lang="fr-FR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Calibri"/>
              </a:rPr>
              <a:t>Level</a:t>
            </a:r>
            <a:endParaRPr lang="fr-FR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 err="1">
                <a:solidFill>
                  <a:srgbClr val="000000"/>
                </a:solidFill>
                <a:latin typeface="Calibri"/>
              </a:rPr>
              <a:t>Seventh</a:t>
            </a:r>
            <a:r>
              <a:rPr lang="fr-FR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Calibri"/>
              </a:rPr>
              <a:t>Outline</a:t>
            </a:r>
            <a:r>
              <a:rPr lang="fr-FR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Calibri"/>
              </a:rPr>
              <a:t>Level</a:t>
            </a:r>
            <a:endParaRPr lang="fr-FR" sz="2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" name="Picture 6"/>
          <p:cNvPicPr/>
          <p:nvPr/>
        </p:nvPicPr>
        <p:blipFill>
          <a:blip r:embed="rId18"/>
          <a:stretch/>
        </p:blipFill>
        <p:spPr>
          <a:xfrm>
            <a:off x="6000480" y="182880"/>
            <a:ext cx="2133000" cy="59220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body"/>
          </p:nvPr>
        </p:nvSpPr>
        <p:spPr>
          <a:xfrm>
            <a:off x="838080" y="1921680"/>
            <a:ext cx="10515240" cy="4255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Cliquez pour modifier les styles du texte du masque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Deuxième niveau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Troisième niveau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Quatrième niveau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Cinquième niveau</a:t>
            </a:r>
          </a:p>
        </p:txBody>
      </p:sp>
      <p:sp>
        <p:nvSpPr>
          <p:cNvPr id="45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759E20E-6EF7-4643-AB4D-41DBCC3F4BBC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12/06/2024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7" name="CustomShape 4"/>
          <p:cNvSpPr/>
          <p:nvPr/>
        </p:nvSpPr>
        <p:spPr>
          <a:xfrm>
            <a:off x="0" y="250920"/>
            <a:ext cx="12191760" cy="467640"/>
          </a:xfrm>
          <a:prstGeom prst="rect">
            <a:avLst/>
          </a:prstGeom>
          <a:gradFill flip="none" rotWithShape="1">
            <a:gsLst>
              <a:gs pos="31000">
                <a:srgbClr val="87D7D0"/>
              </a:gs>
              <a:gs pos="0">
                <a:srgbClr val="FFFFFF"/>
              </a:gs>
              <a:gs pos="100000">
                <a:srgbClr val="00A99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8" name="Image 6"/>
          <p:cNvPicPr/>
          <p:nvPr/>
        </p:nvPicPr>
        <p:blipFill>
          <a:blip r:embed="rId14"/>
          <a:stretch/>
        </p:blipFill>
        <p:spPr>
          <a:xfrm>
            <a:off x="10347120" y="169920"/>
            <a:ext cx="1485360" cy="629640"/>
          </a:xfrm>
          <a:prstGeom prst="rect">
            <a:avLst/>
          </a:prstGeom>
          <a:ln>
            <a:noFill/>
          </a:ln>
        </p:spPr>
      </p:pic>
      <p:pic>
        <p:nvPicPr>
          <p:cNvPr id="49" name="Image 9"/>
          <p:cNvPicPr/>
          <p:nvPr/>
        </p:nvPicPr>
        <p:blipFill>
          <a:blip r:embed="rId15">
            <a:alphaModFix amt="12000"/>
          </a:blip>
          <a:stretch/>
        </p:blipFill>
        <p:spPr>
          <a:xfrm>
            <a:off x="0" y="0"/>
            <a:ext cx="3312360" cy="2876040"/>
          </a:xfrm>
          <a:prstGeom prst="rect">
            <a:avLst/>
          </a:prstGeom>
          <a:ln>
            <a:noFill/>
          </a:ln>
        </p:spPr>
      </p:pic>
      <p:pic>
        <p:nvPicPr>
          <p:cNvPr id="50" name="Image 10"/>
          <p:cNvPicPr/>
          <p:nvPr/>
        </p:nvPicPr>
        <p:blipFill>
          <a:blip r:embed="rId15">
            <a:alphaModFix amt="12000"/>
          </a:blip>
          <a:stretch/>
        </p:blipFill>
        <p:spPr>
          <a:xfrm rot="10800000">
            <a:off x="8879760" y="3981600"/>
            <a:ext cx="3312360" cy="2876040"/>
          </a:xfrm>
          <a:prstGeom prst="rect">
            <a:avLst/>
          </a:prstGeom>
          <a:ln>
            <a:noFill/>
          </a:ln>
        </p:spPr>
      </p:pic>
      <p:sp>
        <p:nvSpPr>
          <p:cNvPr id="51" name="PlaceHolder 5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0000"/>
                </a:solidFill>
                <a:latin typeface="Calibri"/>
              </a:rPr>
              <a:t>Modifiez le style du titre</a:t>
            </a:r>
            <a:endParaRPr lang="fr-FR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6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EEA2F177-019B-4785-90FA-AB1D5D1DA103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4">
            <a:extLst>
              <a:ext uri="{FF2B5EF4-FFF2-40B4-BE49-F238E27FC236}">
                <a16:creationId xmlns:a16="http://schemas.microsoft.com/office/drawing/2014/main" id="{1AB11CD8-1D04-E313-0E82-19DAE206C9D0}"/>
              </a:ext>
            </a:extLst>
          </p:cNvPr>
          <p:cNvSpPr/>
          <p:nvPr userDrawn="1"/>
        </p:nvSpPr>
        <p:spPr>
          <a:xfrm>
            <a:off x="-1504" y="250920"/>
            <a:ext cx="12191760" cy="467640"/>
          </a:xfrm>
          <a:prstGeom prst="rect">
            <a:avLst/>
          </a:prstGeom>
          <a:gradFill flip="none" rotWithShape="1">
            <a:gsLst>
              <a:gs pos="31000">
                <a:srgbClr val="87D7D0"/>
              </a:gs>
              <a:gs pos="0">
                <a:srgbClr val="FFFFFF"/>
              </a:gs>
              <a:gs pos="100000">
                <a:srgbClr val="00A99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PlaceHolder 1"/>
          <p:cNvSpPr>
            <a:spLocks noGrp="1"/>
          </p:cNvSpPr>
          <p:nvPr>
            <p:ph type="body"/>
          </p:nvPr>
        </p:nvSpPr>
        <p:spPr>
          <a:xfrm>
            <a:off x="838080" y="1921680"/>
            <a:ext cx="5181120" cy="4255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Cliquez pour modifier les styles du texte du masque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Deuxième niveau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Troisième niveau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Quatrième niveau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Cinquième niveau</a:t>
            </a: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172200" y="1921680"/>
            <a:ext cx="5181120" cy="4255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Cliquez pour modifier les styles du texte du masque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Deuxième niveau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Troisième niveau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Quatrième niveau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Cinquième niveau</a:t>
            </a:r>
          </a:p>
        </p:txBody>
      </p:sp>
      <p:pic>
        <p:nvPicPr>
          <p:cNvPr id="91" name="Image 7"/>
          <p:cNvPicPr/>
          <p:nvPr/>
        </p:nvPicPr>
        <p:blipFill>
          <a:blip r:embed="rId14">
            <a:alphaModFix amt="12000"/>
          </a:blip>
          <a:stretch/>
        </p:blipFill>
        <p:spPr>
          <a:xfrm rot="10800000">
            <a:off x="8879760" y="3981600"/>
            <a:ext cx="3312360" cy="2876040"/>
          </a:xfrm>
          <a:prstGeom prst="rect">
            <a:avLst/>
          </a:prstGeom>
          <a:ln>
            <a:noFill/>
          </a:ln>
        </p:spPr>
      </p:pic>
      <p:pic>
        <p:nvPicPr>
          <p:cNvPr id="92" name="Image 9"/>
          <p:cNvPicPr/>
          <p:nvPr/>
        </p:nvPicPr>
        <p:blipFill>
          <a:blip r:embed="rId14">
            <a:alphaModFix amt="12000"/>
          </a:blip>
          <a:stretch/>
        </p:blipFill>
        <p:spPr>
          <a:xfrm>
            <a:off x="0" y="0"/>
            <a:ext cx="3312360" cy="2876040"/>
          </a:xfrm>
          <a:prstGeom prst="rect">
            <a:avLst/>
          </a:prstGeom>
          <a:ln>
            <a:noFill/>
          </a:ln>
        </p:spPr>
      </p:pic>
      <p:sp>
        <p:nvSpPr>
          <p:cNvPr id="9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9CC62943-D427-449D-BE3D-95F0E7D7057C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12/06/2024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F53F0626-36D4-4FC1-92DB-B779CA020836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97" name="PlaceHolder 7"/>
          <p:cNvSpPr>
            <a:spLocks noGrp="1"/>
          </p:cNvSpPr>
          <p:nvPr>
            <p:ph type="title"/>
          </p:nvPr>
        </p:nvSpPr>
        <p:spPr>
          <a:xfrm>
            <a:off x="838080" y="1013040"/>
            <a:ext cx="10515240" cy="9082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000" b="1" strike="noStrike" spc="-1">
                <a:solidFill>
                  <a:srgbClr val="000000"/>
                </a:solidFill>
                <a:latin typeface="Calibri"/>
              </a:rPr>
              <a:t>Modifiez le style du titre</a:t>
            </a:r>
            <a:endParaRPr lang="fr-FR" sz="40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8" name="Image 8"/>
          <p:cNvPicPr/>
          <p:nvPr/>
        </p:nvPicPr>
        <p:blipFill>
          <a:blip r:embed="rId15"/>
          <a:stretch/>
        </p:blipFill>
        <p:spPr>
          <a:xfrm>
            <a:off x="10347120" y="169920"/>
            <a:ext cx="1485360" cy="62964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joss.theoj.org/papers/10.21105/joss.00265" TargetMode="External"/><Relationship Id="rId13" Type="http://schemas.openxmlformats.org/officeDocument/2006/relationships/hyperlink" Target="http://arxiv.org/abs/2007.05558" TargetMode="External"/><Relationship Id="rId3" Type="http://schemas.openxmlformats.org/officeDocument/2006/relationships/hyperlink" Target="https://medium.com/@AnasBrital98/inception-v2-cnn-architecture-explained-128464f742ce" TargetMode="External"/><Relationship Id="rId7" Type="http://schemas.openxmlformats.org/officeDocument/2006/relationships/hyperlink" Target="https://zwave-js.github.io/zwave-js-ui/" TargetMode="External"/><Relationship Id="rId12" Type="http://schemas.openxmlformats.org/officeDocument/2006/relationships/hyperlink" Target="http://arxiv.org/abs/1512.00567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docs.influxdata.com/telegraf/v1/" TargetMode="External"/><Relationship Id="rId11" Type="http://schemas.openxmlformats.org/officeDocument/2006/relationships/hyperlink" Target="https://ieeexplore.ieee.org/document/8900532/" TargetMode="External"/><Relationship Id="rId5" Type="http://schemas.openxmlformats.org/officeDocument/2006/relationships/hyperlink" Target="https://docs.influxdata.com/influxdb/v2/" TargetMode="External"/><Relationship Id="rId10" Type="http://schemas.openxmlformats.org/officeDocument/2006/relationships/hyperlink" Target="https://www.esa.int/Space_Safety/Space_Debris/Space_debris_by_the_numbers" TargetMode="External"/><Relationship Id="rId4" Type="http://schemas.openxmlformats.org/officeDocument/2006/relationships/hyperlink" Target="https://grafana.com/docs/grafana/v10.4/" TargetMode="External"/><Relationship Id="rId9" Type="http://schemas.openxmlformats.org/officeDocument/2006/relationships/hyperlink" Target="http://arxiv.org/abs/2101.09671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16.png"/><Relationship Id="rId10" Type="http://schemas.openxmlformats.org/officeDocument/2006/relationships/image" Target="../media/image47.png"/><Relationship Id="rId4" Type="http://schemas.openxmlformats.org/officeDocument/2006/relationships/image" Target="../media/image15.pn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10" Type="http://schemas.openxmlformats.org/officeDocument/2006/relationships/image" Target="../media/image55.svg"/><Relationship Id="rId4" Type="http://schemas.openxmlformats.org/officeDocument/2006/relationships/image" Target="../media/image49.svg"/><Relationship Id="rId9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4409280" y="2925720"/>
            <a:ext cx="7615440" cy="1006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3200" b="1" strike="noStrike" spc="-1" dirty="0">
                <a:solidFill>
                  <a:srgbClr val="FFFFFF"/>
                </a:solidFill>
                <a:latin typeface="Calibri"/>
              </a:rPr>
              <a:t>Implémentation efficace d'algorithmes d'apprentissage pour la télédétection</a:t>
            </a:r>
            <a:endParaRPr lang="fr-FR" sz="3200" b="0" strike="noStrike" spc="-1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4807080" y="2225040"/>
            <a:ext cx="6897240" cy="5727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  <a:tabLst>
                <a:tab pos="0" algn="l"/>
              </a:tabLst>
            </a:pPr>
            <a:r>
              <a:rPr lang="fr-FR" sz="2400" b="1" strike="noStrike" spc="-1" dirty="0">
                <a:solidFill>
                  <a:srgbClr val="349393"/>
                </a:solidFill>
                <a:latin typeface="Calibri"/>
              </a:rPr>
              <a:t>Présentation intermédiaire de stage de fin d’études</a:t>
            </a:r>
            <a:endParaRPr lang="en-US" sz="2400" b="0" strike="noStrike" spc="-1" dirty="0">
              <a:solidFill>
                <a:srgbClr val="349393"/>
              </a:solidFill>
              <a:latin typeface="Arial"/>
            </a:endParaRPr>
          </a:p>
        </p:txBody>
      </p:sp>
      <p:sp>
        <p:nvSpPr>
          <p:cNvPr id="143" name="TextShape 3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4EE9835-B3D0-44F7-B081-A49E7F3F2406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12/06/2024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144" name="TextShape 4"/>
          <p:cNvSpPr txBox="1"/>
          <p:nvPr/>
        </p:nvSpPr>
        <p:spPr>
          <a:xfrm>
            <a:off x="6904710" y="4343040"/>
            <a:ext cx="2635530" cy="457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  <a:tabLst>
                <a:tab pos="0" algn="l"/>
              </a:tabLst>
            </a:pPr>
            <a:r>
              <a:rPr lang="fr-FR" sz="2400" b="1" strike="noStrike" spc="-1" dirty="0">
                <a:solidFill>
                  <a:srgbClr val="349393"/>
                </a:solidFill>
                <a:latin typeface="Calibri"/>
              </a:rPr>
              <a:t>Matthieu Verlynde</a:t>
            </a:r>
            <a:endParaRPr lang="en-US" sz="2400" b="0" strike="noStrike" spc="-1" dirty="0">
              <a:solidFill>
                <a:srgbClr val="349393"/>
              </a:solidFill>
              <a:latin typeface="Arial"/>
            </a:endParaRPr>
          </a:p>
        </p:txBody>
      </p:sp>
      <p:sp>
        <p:nvSpPr>
          <p:cNvPr id="2" name="TextShape 4">
            <a:extLst>
              <a:ext uri="{FF2B5EF4-FFF2-40B4-BE49-F238E27FC236}">
                <a16:creationId xmlns:a16="http://schemas.microsoft.com/office/drawing/2014/main" id="{07C2E030-38BD-4A3D-069A-796EF2EBD1E7}"/>
              </a:ext>
            </a:extLst>
          </p:cNvPr>
          <p:cNvSpPr txBox="1"/>
          <p:nvPr/>
        </p:nvSpPr>
        <p:spPr>
          <a:xfrm>
            <a:off x="6370680" y="6082200"/>
            <a:ext cx="5654040" cy="6390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r">
              <a:lnSpc>
                <a:spcPct val="9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rgbClr val="349393"/>
                </a:solidFill>
                <a:latin typeface="Calibri"/>
              </a:rPr>
              <a:t>Maître de stage : Ammar </a:t>
            </a:r>
            <a:r>
              <a:rPr lang="fr-FR" sz="2000" b="1" strike="noStrike" spc="-1" dirty="0" err="1">
                <a:solidFill>
                  <a:srgbClr val="349393"/>
                </a:solidFill>
                <a:latin typeface="Calibri"/>
              </a:rPr>
              <a:t>Mian</a:t>
            </a:r>
            <a:endParaRPr lang="fr-FR" sz="2000" b="1" spc="-1" dirty="0">
              <a:solidFill>
                <a:srgbClr val="349393"/>
              </a:solidFill>
              <a:latin typeface="Calibri"/>
            </a:endParaRPr>
          </a:p>
          <a:p>
            <a:pPr algn="r">
              <a:lnSpc>
                <a:spcPct val="9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rgbClr val="349393"/>
                </a:solidFill>
                <a:latin typeface="Calibri"/>
              </a:rPr>
              <a:t>Enseignant référent : Antoine </a:t>
            </a:r>
            <a:r>
              <a:rPr lang="fr-FR" sz="2000" b="1" strike="noStrike" spc="-1" dirty="0" err="1">
                <a:solidFill>
                  <a:srgbClr val="349393"/>
                </a:solidFill>
                <a:latin typeface="Calibri"/>
              </a:rPr>
              <a:t>Cornuéjols</a:t>
            </a:r>
            <a:endParaRPr lang="fr-FR" sz="2000" b="1" strike="noStrike" spc="-1" dirty="0">
              <a:solidFill>
                <a:srgbClr val="349393"/>
              </a:solidFill>
              <a:latin typeface="Calibri"/>
            </a:endParaRPr>
          </a:p>
          <a:p>
            <a:pPr algn="r">
              <a:lnSpc>
                <a:spcPct val="90000"/>
              </a:lnSpc>
              <a:tabLst>
                <a:tab pos="0" algn="l"/>
              </a:tabLst>
            </a:pPr>
            <a:endParaRPr lang="en-US" sz="2000" b="0" strike="noStrike" spc="-1" dirty="0">
              <a:solidFill>
                <a:srgbClr val="349393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EF2A3C2-C3ED-4EBA-9B6E-E229D5497910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12/06/2024</a:t>
            </a:fld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6" name="Picture 5" descr="A diagram of a process&#10;&#10;Description automatically generated">
            <a:extLst>
              <a:ext uri="{FF2B5EF4-FFF2-40B4-BE49-F238E27FC236}">
                <a16:creationId xmlns:a16="http://schemas.microsoft.com/office/drawing/2014/main" id="{2763DA4B-407A-87D8-BCFD-FE19D60C1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80" y="1113019"/>
            <a:ext cx="6054333" cy="2467094"/>
          </a:xfrm>
          <a:prstGeom prst="rect">
            <a:avLst/>
          </a:prstGeom>
        </p:spPr>
      </p:pic>
      <p:pic>
        <p:nvPicPr>
          <p:cNvPr id="5" name="Picture 4" descr="A graph with a line graph&#10;&#10;Description automatically generated">
            <a:extLst>
              <a:ext uri="{FF2B5EF4-FFF2-40B4-BE49-F238E27FC236}">
                <a16:creationId xmlns:a16="http://schemas.microsoft.com/office/drawing/2014/main" id="{D66A59B4-39D9-8D49-F55C-685429252D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" t="17182" r="1379" b="11026"/>
          <a:stretch/>
        </p:blipFill>
        <p:spPr>
          <a:xfrm>
            <a:off x="3580919" y="3961519"/>
            <a:ext cx="7460707" cy="2811430"/>
          </a:xfrm>
          <a:prstGeom prst="rect">
            <a:avLst/>
          </a:prstGeom>
        </p:spPr>
      </p:pic>
      <p:sp>
        <p:nvSpPr>
          <p:cNvPr id="199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 dirty="0">
              <a:latin typeface="Times New Roman"/>
            </a:endParaRPr>
          </a:p>
        </p:txBody>
      </p:sp>
      <p:sp>
        <p:nvSpPr>
          <p:cNvPr id="201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55F88F6-61E3-4AAE-99A8-C2A467808420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10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79E1976D-7A1D-99F7-9C5B-D20F49050C01}"/>
              </a:ext>
            </a:extLst>
          </p:cNvPr>
          <p:cNvSpPr txBox="1"/>
          <p:nvPr/>
        </p:nvSpPr>
        <p:spPr>
          <a:xfrm>
            <a:off x="838080" y="1009481"/>
            <a:ext cx="2921681" cy="552407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InceptionV2</a:t>
            </a:r>
          </a:p>
        </p:txBody>
      </p:sp>
      <p:sp>
        <p:nvSpPr>
          <p:cNvPr id="9" name="TextShape 1">
            <a:extLst>
              <a:ext uri="{FF2B5EF4-FFF2-40B4-BE49-F238E27FC236}">
                <a16:creationId xmlns:a16="http://schemas.microsoft.com/office/drawing/2014/main" id="{D0FE060D-3608-4C55-24BA-58BC08F4028E}"/>
              </a:ext>
            </a:extLst>
          </p:cNvPr>
          <p:cNvSpPr txBox="1"/>
          <p:nvPr/>
        </p:nvSpPr>
        <p:spPr>
          <a:xfrm>
            <a:off x="3655546" y="3616187"/>
            <a:ext cx="6634375" cy="469721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pc="-1" dirty="0">
                <a:solidFill>
                  <a:srgbClr val="000000"/>
                </a:solidFill>
                <a:latin typeface="Calibri"/>
              </a:rPr>
              <a:t>Evolution du taux de perte en apprentissage (</a:t>
            </a:r>
            <a:r>
              <a:rPr lang="fr-FR" i="1" spc="-1" dirty="0" err="1">
                <a:solidFill>
                  <a:srgbClr val="000000"/>
                </a:solidFill>
                <a:latin typeface="Calibri"/>
              </a:rPr>
              <a:t>sigmoid</a:t>
            </a:r>
            <a:r>
              <a:rPr lang="fr-FR" i="1" spc="-1" dirty="0">
                <a:solidFill>
                  <a:srgbClr val="000000"/>
                </a:solidFill>
                <a:latin typeface="Calibri"/>
              </a:rPr>
              <a:t> cross-</a:t>
            </a:r>
            <a:r>
              <a:rPr lang="fr-FR" i="1" spc="-1" dirty="0" err="1">
                <a:solidFill>
                  <a:srgbClr val="000000"/>
                </a:solidFill>
                <a:latin typeface="Calibri"/>
              </a:rPr>
              <a:t>entropy</a:t>
            </a:r>
            <a:r>
              <a:rPr lang="fr-FR" spc="-1" dirty="0">
                <a:solidFill>
                  <a:srgbClr val="000000"/>
                </a:solidFill>
                <a:latin typeface="Calibri"/>
              </a:rPr>
              <a:t>)</a:t>
            </a: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76F394B6-66A2-9034-85C6-036FDC2DEB7E}"/>
              </a:ext>
            </a:extLst>
          </p:cNvPr>
          <p:cNvSpPr txBox="1"/>
          <p:nvPr/>
        </p:nvSpPr>
        <p:spPr>
          <a:xfrm>
            <a:off x="10209474" y="4516632"/>
            <a:ext cx="1982526" cy="469721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1200" spc="-1" dirty="0">
                <a:solidFill>
                  <a:srgbClr val="000000"/>
                </a:solidFill>
                <a:latin typeface="Calibri"/>
              </a:rPr>
              <a:t>Bandes RGB</a:t>
            </a:r>
          </a:p>
          <a:p>
            <a:r>
              <a:rPr lang="fr-FR" sz="1200" spc="-1" dirty="0">
                <a:solidFill>
                  <a:srgbClr val="000000"/>
                </a:solidFill>
                <a:latin typeface="Calibri"/>
              </a:rPr>
              <a:t>Taux d’apprentissage = 10⁻³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D198B1-CFD4-204C-BB33-E8AE1DB39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093" y="1445808"/>
            <a:ext cx="4239217" cy="160042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BF86792-5643-9EC3-1431-701604085F02}"/>
              </a:ext>
            </a:extLst>
          </p:cNvPr>
          <p:cNvSpPr/>
          <p:nvPr/>
        </p:nvSpPr>
        <p:spPr>
          <a:xfrm>
            <a:off x="9624060" y="1802130"/>
            <a:ext cx="1729259" cy="12000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Shape 6">
            <a:extLst>
              <a:ext uri="{FF2B5EF4-FFF2-40B4-BE49-F238E27FC236}">
                <a16:creationId xmlns:a16="http://schemas.microsoft.com/office/drawing/2014/main" id="{E27C4C45-0322-8A4C-D660-38B0F0CD74CA}"/>
              </a:ext>
            </a:extLst>
          </p:cNvPr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II. Optimiser les traitements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377167-CF2C-C7EA-32B9-4BF457B46F3A}"/>
              </a:ext>
            </a:extLst>
          </p:cNvPr>
          <p:cNvSpPr txBox="1"/>
          <p:nvPr/>
        </p:nvSpPr>
        <p:spPr>
          <a:xfrm>
            <a:off x="155054" y="5832780"/>
            <a:ext cx="24662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Szegedy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et al. (2015)</a:t>
            </a:r>
          </a:p>
          <a:p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Brital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(2024)</a:t>
            </a:r>
          </a:p>
          <a:p>
            <a:r>
              <a:rPr lang="en-US" sz="1200" dirty="0"/>
              <a:t>Sumbul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895076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EF2A3C2-C3ED-4EBA-9B6E-E229D5497910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12/06/2024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199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 dirty="0">
              <a:latin typeface="Times New Roman"/>
            </a:endParaRPr>
          </a:p>
        </p:txBody>
      </p:sp>
      <p:sp>
        <p:nvSpPr>
          <p:cNvPr id="201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55F88F6-61E3-4AAE-99A8-C2A467808420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11</a:t>
            </a:fld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4" name="Picture 3" descr="A row of blue containers&#10;&#10;Description automatically generated">
            <a:extLst>
              <a:ext uri="{FF2B5EF4-FFF2-40B4-BE49-F238E27FC236}">
                <a16:creationId xmlns:a16="http://schemas.microsoft.com/office/drawing/2014/main" id="{03BBB199-F879-3C7C-366E-300415D674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38"/>
          <a:stretch/>
        </p:blipFill>
        <p:spPr>
          <a:xfrm>
            <a:off x="363794" y="1923066"/>
            <a:ext cx="6725264" cy="1263482"/>
          </a:xfrm>
          <a:prstGeom prst="rect">
            <a:avLst/>
          </a:prstGeom>
        </p:spPr>
      </p:pic>
      <p:sp>
        <p:nvSpPr>
          <p:cNvPr id="7" name="TextShape 1">
            <a:extLst>
              <a:ext uri="{FF2B5EF4-FFF2-40B4-BE49-F238E27FC236}">
                <a16:creationId xmlns:a16="http://schemas.microsoft.com/office/drawing/2014/main" id="{79E1976D-7A1D-99F7-9C5B-D20F49050C01}"/>
              </a:ext>
            </a:extLst>
          </p:cNvPr>
          <p:cNvSpPr txBox="1"/>
          <p:nvPr/>
        </p:nvSpPr>
        <p:spPr>
          <a:xfrm>
            <a:off x="838080" y="1009481"/>
            <a:ext cx="2921681" cy="552407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S-CNN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B1673D-5BC7-185E-AFE7-1C794B44FE0E}"/>
              </a:ext>
            </a:extLst>
          </p:cNvPr>
          <p:cNvGrpSpPr/>
          <p:nvPr/>
        </p:nvGrpSpPr>
        <p:grpSpPr>
          <a:xfrm>
            <a:off x="2526890" y="3772770"/>
            <a:ext cx="9163222" cy="2583750"/>
            <a:chOff x="162062" y="3272304"/>
            <a:chExt cx="10938115" cy="3084216"/>
          </a:xfrm>
        </p:grpSpPr>
        <p:pic>
          <p:nvPicPr>
            <p:cNvPr id="5" name="Picture 4" descr="A graph with a line graph&#10;&#10;Description automatically generated with medium confidence">
              <a:extLst>
                <a:ext uri="{FF2B5EF4-FFF2-40B4-BE49-F238E27FC236}">
                  <a16:creationId xmlns:a16="http://schemas.microsoft.com/office/drawing/2014/main" id="{9B78BFC6-CA38-4155-C286-772E1B8F98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074"/>
            <a:stretch/>
          </p:blipFill>
          <p:spPr>
            <a:xfrm>
              <a:off x="162062" y="3272304"/>
              <a:ext cx="5039204" cy="3084216"/>
            </a:xfrm>
            <a:prstGeom prst="rect">
              <a:avLst/>
            </a:prstGeom>
          </p:spPr>
        </p:pic>
        <p:pic>
          <p:nvPicPr>
            <p:cNvPr id="10" name="Picture 9" descr="A graph with a green line and red line&#10;&#10;Description automatically generated">
              <a:extLst>
                <a:ext uri="{FF2B5EF4-FFF2-40B4-BE49-F238E27FC236}">
                  <a16:creationId xmlns:a16="http://schemas.microsoft.com/office/drawing/2014/main" id="{2423DA34-8611-C238-D857-47E2AE784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6540" y="3272304"/>
              <a:ext cx="5933637" cy="3084216"/>
            </a:xfrm>
            <a:prstGeom prst="rect">
              <a:avLst/>
            </a:prstGeom>
          </p:spPr>
        </p:pic>
      </p:grpSp>
      <p:sp>
        <p:nvSpPr>
          <p:cNvPr id="12" name="TextShape 1">
            <a:extLst>
              <a:ext uri="{FF2B5EF4-FFF2-40B4-BE49-F238E27FC236}">
                <a16:creationId xmlns:a16="http://schemas.microsoft.com/office/drawing/2014/main" id="{1EEBBBB0-13E9-BD1A-411F-FC9A83E29C3F}"/>
              </a:ext>
            </a:extLst>
          </p:cNvPr>
          <p:cNvSpPr txBox="1"/>
          <p:nvPr/>
        </p:nvSpPr>
        <p:spPr>
          <a:xfrm>
            <a:off x="3655546" y="3616187"/>
            <a:ext cx="6634375" cy="469721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pc="-1" dirty="0">
                <a:solidFill>
                  <a:srgbClr val="000000"/>
                </a:solidFill>
                <a:latin typeface="Calibri"/>
              </a:rPr>
              <a:t>Evolution du taux de perte en apprentissage (</a:t>
            </a:r>
            <a:r>
              <a:rPr lang="fr-FR" i="1" spc="-1" dirty="0" err="1">
                <a:solidFill>
                  <a:srgbClr val="000000"/>
                </a:solidFill>
                <a:latin typeface="Calibri"/>
              </a:rPr>
              <a:t>sigmoid</a:t>
            </a:r>
            <a:r>
              <a:rPr lang="fr-FR" i="1" spc="-1" dirty="0">
                <a:solidFill>
                  <a:srgbClr val="000000"/>
                </a:solidFill>
                <a:latin typeface="Calibri"/>
              </a:rPr>
              <a:t> cross-</a:t>
            </a:r>
            <a:r>
              <a:rPr lang="fr-FR" i="1" spc="-1" dirty="0" err="1">
                <a:solidFill>
                  <a:srgbClr val="000000"/>
                </a:solidFill>
                <a:latin typeface="Calibri"/>
              </a:rPr>
              <a:t>entropy</a:t>
            </a:r>
            <a:r>
              <a:rPr lang="fr-FR" spc="-1" dirty="0">
                <a:solidFill>
                  <a:srgbClr val="000000"/>
                </a:solidFill>
                <a:latin typeface="Calibri"/>
              </a:rPr>
              <a:t>)</a:t>
            </a:r>
          </a:p>
        </p:txBody>
      </p:sp>
      <p:sp>
        <p:nvSpPr>
          <p:cNvPr id="13" name="TextShape 1">
            <a:extLst>
              <a:ext uri="{FF2B5EF4-FFF2-40B4-BE49-F238E27FC236}">
                <a16:creationId xmlns:a16="http://schemas.microsoft.com/office/drawing/2014/main" id="{4502FAD6-04D1-6A74-A7B6-45C35052C686}"/>
              </a:ext>
            </a:extLst>
          </p:cNvPr>
          <p:cNvSpPr txBox="1"/>
          <p:nvPr/>
        </p:nvSpPr>
        <p:spPr>
          <a:xfrm>
            <a:off x="2754254" y="6295596"/>
            <a:ext cx="3965053" cy="469721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1200" spc="-1" dirty="0">
                <a:solidFill>
                  <a:srgbClr val="000000"/>
                </a:solidFill>
                <a:latin typeface="Calibri"/>
              </a:rPr>
              <a:t>Bandes RGB</a:t>
            </a:r>
          </a:p>
          <a:p>
            <a:r>
              <a:rPr lang="fr-FR" sz="1200" spc="-1" dirty="0">
                <a:solidFill>
                  <a:srgbClr val="000000"/>
                </a:solidFill>
                <a:latin typeface="Calibri"/>
              </a:rPr>
              <a:t>Taux d’apprentissage = 10⁻²</a:t>
            </a:r>
          </a:p>
        </p:txBody>
      </p:sp>
      <p:sp>
        <p:nvSpPr>
          <p:cNvPr id="14" name="TextShape 1">
            <a:extLst>
              <a:ext uri="{FF2B5EF4-FFF2-40B4-BE49-F238E27FC236}">
                <a16:creationId xmlns:a16="http://schemas.microsoft.com/office/drawing/2014/main" id="{A0511376-C1BC-2597-88F7-9203DC097236}"/>
              </a:ext>
            </a:extLst>
          </p:cNvPr>
          <p:cNvSpPr txBox="1"/>
          <p:nvPr/>
        </p:nvSpPr>
        <p:spPr>
          <a:xfrm>
            <a:off x="6975762" y="6295595"/>
            <a:ext cx="3965053" cy="469721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1200" spc="-1" dirty="0">
                <a:solidFill>
                  <a:srgbClr val="000000"/>
                </a:solidFill>
                <a:latin typeface="Calibri"/>
              </a:rPr>
              <a:t>Toutes bandes</a:t>
            </a:r>
          </a:p>
          <a:p>
            <a:r>
              <a:rPr lang="fr-FR" sz="1200" spc="-1" dirty="0">
                <a:solidFill>
                  <a:srgbClr val="000000"/>
                </a:solidFill>
                <a:latin typeface="Calibri"/>
              </a:rPr>
              <a:t>Taux d’apprentissage = 10⁻⁴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212F62B-DBD4-2F46-10B7-43AD95074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8092" y="1471089"/>
            <a:ext cx="4165227" cy="1609540"/>
          </a:xfrm>
          <a:prstGeom prst="rect">
            <a:avLst/>
          </a:prstGeom>
        </p:spPr>
      </p:pic>
      <p:pic>
        <p:nvPicPr>
          <p:cNvPr id="19" name="Picture 18" descr="A row of blue containers&#10;&#10;Description automatically generated">
            <a:extLst>
              <a:ext uri="{FF2B5EF4-FFF2-40B4-BE49-F238E27FC236}">
                <a16:creationId xmlns:a16="http://schemas.microsoft.com/office/drawing/2014/main" id="{BE6E6428-8D10-52CC-E021-CA23219EB4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60" b="65739"/>
          <a:stretch/>
        </p:blipFill>
        <p:spPr>
          <a:xfrm>
            <a:off x="5504317" y="1060884"/>
            <a:ext cx="1253613" cy="72555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C2AD2D5-7707-2B59-802F-CA06314C1CD6}"/>
              </a:ext>
            </a:extLst>
          </p:cNvPr>
          <p:cNvSpPr/>
          <p:nvPr/>
        </p:nvSpPr>
        <p:spPr>
          <a:xfrm>
            <a:off x="8809703" y="1813560"/>
            <a:ext cx="914400" cy="1234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Shape 1">
            <a:extLst>
              <a:ext uri="{FF2B5EF4-FFF2-40B4-BE49-F238E27FC236}">
                <a16:creationId xmlns:a16="http://schemas.microsoft.com/office/drawing/2014/main" id="{D0ADF3D2-B5BF-A8BE-869A-4A4659E1B2B0}"/>
              </a:ext>
            </a:extLst>
          </p:cNvPr>
          <p:cNvSpPr txBox="1"/>
          <p:nvPr/>
        </p:nvSpPr>
        <p:spPr>
          <a:xfrm>
            <a:off x="10332720" y="3048000"/>
            <a:ext cx="3965053" cy="469721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1200" spc="-1" dirty="0">
                <a:solidFill>
                  <a:srgbClr val="000000"/>
                </a:solidFill>
                <a:latin typeface="Calibri"/>
              </a:rPr>
              <a:t>Toutes bandes</a:t>
            </a:r>
          </a:p>
          <a:p>
            <a:r>
              <a:rPr lang="fr-FR" sz="1200" spc="-1" dirty="0">
                <a:solidFill>
                  <a:srgbClr val="000000"/>
                </a:solidFill>
                <a:latin typeface="Calibri"/>
              </a:rPr>
              <a:t>Taux d’apprentissage = 10⁻⁴</a:t>
            </a:r>
          </a:p>
        </p:txBody>
      </p:sp>
      <p:sp>
        <p:nvSpPr>
          <p:cNvPr id="24" name="TextShape 6">
            <a:extLst>
              <a:ext uri="{FF2B5EF4-FFF2-40B4-BE49-F238E27FC236}">
                <a16:creationId xmlns:a16="http://schemas.microsoft.com/office/drawing/2014/main" id="{8306390A-4BCC-33E3-CFCE-D53CB4AF1303}"/>
              </a:ext>
            </a:extLst>
          </p:cNvPr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II. Optimiser les traitements</a:t>
            </a:r>
          </a:p>
        </p:txBody>
      </p:sp>
    </p:spTree>
    <p:extLst>
      <p:ext uri="{BB962C8B-B14F-4D97-AF65-F5344CB8AC3E}">
        <p14:creationId xmlns:p14="http://schemas.microsoft.com/office/powerpoint/2010/main" val="564463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838080" y="1921680"/>
            <a:ext cx="10332360" cy="4255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thèmes </a:t>
            </a:r>
            <a:r>
              <a:rPr lang="fr-FR" sz="2800" b="1" strike="noStrike" spc="-1" dirty="0">
                <a:solidFill>
                  <a:srgbClr val="000000"/>
                </a:solidFill>
                <a:latin typeface="Calibri"/>
              </a:rPr>
              <a:t>émergents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 en sciences des données</a:t>
            </a: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démarche scientifique </a:t>
            </a:r>
            <a:r>
              <a:rPr lang="fr-FR" sz="2800" b="1" strike="noStrike" spc="-1" dirty="0">
                <a:solidFill>
                  <a:srgbClr val="000000"/>
                </a:solidFill>
                <a:latin typeface="Calibri"/>
              </a:rPr>
              <a:t>classique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 mais </a:t>
            </a:r>
            <a:r>
              <a:rPr lang="fr-FR" sz="2800" b="1" strike="noStrike" spc="-1" dirty="0">
                <a:solidFill>
                  <a:srgbClr val="000000"/>
                </a:solidFill>
                <a:latin typeface="Calibri"/>
              </a:rPr>
              <a:t>centrale</a:t>
            </a: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e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xpérience </a:t>
            </a:r>
            <a:r>
              <a:rPr lang="fr-FR" sz="2800" b="1" strike="noStrike" spc="-1" dirty="0">
                <a:solidFill>
                  <a:srgbClr val="000000"/>
                </a:solidFill>
                <a:latin typeface="Calibri"/>
              </a:rPr>
              <a:t>complémentaire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 à la formation AgroParisTech</a:t>
            </a:r>
          </a:p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fr-F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5" name="TextShape 4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14396C2F-B4A3-4BA4-A7B9-79512E467B7C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12/06/2024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06" name="TextShape 5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207" name="TextShape 6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834A4DFF-5E4D-4ABB-863F-9943247C45DB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TextShape 6">
            <a:extLst>
              <a:ext uri="{FF2B5EF4-FFF2-40B4-BE49-F238E27FC236}">
                <a16:creationId xmlns:a16="http://schemas.microsoft.com/office/drawing/2014/main" id="{464C4EBA-1EEA-7C60-3846-0B6A50B915BD}"/>
              </a:ext>
            </a:extLst>
          </p:cNvPr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Conclusion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319920" y="858720"/>
            <a:ext cx="11673960" cy="54978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Anas BRITAL. Inception V2 CNN Architecture Explained . Medium. 24 oct. 2021.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url</a:t>
            </a:r>
            <a:r>
              <a:rPr lang="en-US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en-US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https://medium.com/@AnasBrital98/inception-v2-cnn-architecture-explained-128464f742ce</a:t>
            </a:r>
            <a:r>
              <a:rPr lang="en-US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visité</a:t>
            </a:r>
            <a:r>
              <a:rPr lang="en-US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 29/05/2024).</a:t>
            </a: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12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GrafanaLabs</a:t>
            </a:r>
            <a:r>
              <a:rPr lang="fr-FR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fr-FR" sz="12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Grafana</a:t>
            </a:r>
            <a:r>
              <a:rPr lang="fr-FR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version 10.4 documentation. 2024. url : </a:t>
            </a:r>
            <a:r>
              <a:rPr lang="fr-FR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https://grafana.com/docs/grafana/v10.4/</a:t>
            </a:r>
            <a:r>
              <a:rPr lang="fr-FR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1200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InfluxDATA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200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InfluxDB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version 2.10 documentation. 2024. </a:t>
            </a:r>
            <a:r>
              <a:rPr lang="en-US" sz="1200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url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https://docs.influxdata.com/influxdb/v2/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it-IT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InfluxDATA. Telegraf version 1.30 documentation. 2024. url : </a:t>
            </a:r>
            <a:r>
              <a:rPr lang="it-IT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/>
              </a:rPr>
              <a:t>https://docs.influxdata.com/telegraf/v1/</a:t>
            </a:r>
            <a:r>
              <a:rPr lang="it-IT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200" spc="-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Daniel </a:t>
            </a:r>
            <a:r>
              <a:rPr lang="en-US" sz="1200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Lando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Z-Wave JS UI version 9.12.0 documentation. 2024. </a:t>
            </a:r>
            <a:r>
              <a:rPr lang="en-US" sz="1200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url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7"/>
              </a:rPr>
              <a:t>https://zwave-js.github.io/zwave-js-ui/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Roger A Light. « </a:t>
            </a:r>
            <a:r>
              <a:rPr lang="en-US" sz="1200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Mosquitto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server and client implementation of the MQTT protocol ». </a:t>
            </a:r>
            <a:r>
              <a:rPr lang="en-US" sz="1200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In : The Journal of Open Source Software 2.13 (</a:t>
            </a:r>
            <a:r>
              <a:rPr lang="en-US" sz="1200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2017), p. 265. </a:t>
            </a:r>
            <a:r>
              <a:rPr lang="en-US" sz="1200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issn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2475-9066. </a:t>
            </a:r>
            <a:r>
              <a:rPr lang="en-US" sz="1200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doi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10.21105/joss.00265. </a:t>
            </a:r>
            <a:r>
              <a:rPr lang="en-US" sz="1200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url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8"/>
              </a:rPr>
              <a:t>http://joss.theoj.org/papers/10.21105/joss.00265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1200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visité</a:t>
            </a:r>
            <a:r>
              <a:rPr lang="en-US" sz="1200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 10/05/2024).</a:t>
            </a:r>
            <a:endParaRPr lang="fr-FR" sz="1200" b="0" strike="noStrike" spc="-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12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Tailin</a:t>
            </a:r>
            <a:r>
              <a:rPr lang="fr-FR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Liang et al. « </a:t>
            </a:r>
            <a:r>
              <a:rPr lang="fr-FR" sz="12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Pruning</a:t>
            </a:r>
            <a:r>
              <a:rPr lang="fr-FR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fr-FR" sz="12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Quantization</a:t>
            </a:r>
            <a:r>
              <a:rPr lang="fr-FR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Deep Neural Network </a:t>
            </a:r>
            <a:r>
              <a:rPr lang="fr-FR" sz="12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Acceleration</a:t>
            </a:r>
            <a:r>
              <a:rPr lang="fr-FR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A Survey ». en. In : (juin 2021). </a:t>
            </a:r>
            <a:r>
              <a:rPr lang="fr-FR" sz="12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fr-FR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:2101.09671 [</a:t>
            </a:r>
            <a:r>
              <a:rPr lang="fr-FR" sz="12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cs</a:t>
            </a:r>
            <a:r>
              <a:rPr lang="fr-FR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]. url : </a:t>
            </a:r>
            <a:r>
              <a:rPr lang="fr-FR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9"/>
              </a:rPr>
              <a:t>http://arxiv.org/abs/2101.09671</a:t>
            </a:r>
            <a:r>
              <a:rPr lang="fr-FR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(visité le 17/05/2024)</a:t>
            </a: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12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Search</a:t>
            </a:r>
            <a:r>
              <a:rPr lang="fr-FR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2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OSOidx</a:t>
            </a:r>
            <a:r>
              <a:rPr lang="fr-FR" sz="12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url : https://www.unoosa.org/oosa/osoindex/search-ng.jspx?lf_id=#?c=%7B%22filters%22:%5B%7B%22fieldName%22:%22en%23object.status.inOrbit_s1%22,%22value%22:%22Yes%22%7D%5D,%22match%22:%22earth%20observation%22,%22sortings%22:%5B%7B%22fieldName%22:%22object.launch.dateOfLaunch_s1%22,%22dir%22:%22desc%22%7D%5D,%22termMatch%22:%22earth%20observation%22%7D (visité le 23/05/2024).</a:t>
            </a: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Space debris by the numbers. 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Déc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2023. 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url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0"/>
              </a:rPr>
              <a:t>https://www.esa.int/Space_Safety/Space_Debris/Space_debris_by_the_numbers</a:t>
            </a:r>
            <a:r>
              <a:rPr lang="en-US" sz="1200" dirty="0"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visité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 23/05/2024)</a:t>
            </a: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Gencer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Sumbul et al. « 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Bigearthnet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A Large-Scale Benchmark Archive for Remote Sensing Image Understanding ». 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In : IGARSS 2019 - 2019 IEEE International Geoscience and Remote Sensing Symposium. Yokohama, Japan : IEEE, 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juill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2019, p. 5901-5904. 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isbn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978-1-5386-9154-0. 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doi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10.1109/IGARSS.2019.8900532. 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url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1"/>
              </a:rPr>
              <a:t>https://ieeexplore.ieee.org/document/8900532/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visité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 08/04/2024).</a:t>
            </a: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Christian 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Szegedy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et al. « Rethinking the Inception Architecture for Computer Vision ». In : (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déc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2015). 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:1512.00567 [cs]. 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doi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10.48550/arXiv.1512.00567. 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url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2"/>
              </a:rPr>
              <a:t>http://arxiv.org/abs/1512.00567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visité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 16/04/2024).</a:t>
            </a: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Neil C. Thompson et al. « The Computational Limits of Deep Learning ». In : (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juill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2022). 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:2007.05558 [cs, stat]. 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doi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10.48550/arXiv.2007.05558. 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url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3"/>
              </a:rPr>
              <a:t>http://arxiv.org/abs/2007.05558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1200" b="0" i="0" dirty="0" err="1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visité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 16/05/2024)</a:t>
            </a: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US" sz="1200" strike="noStrike" spc="-1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TextShape 4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14396C2F-B4A3-4BA4-A7B9-79512E467B7C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12/06/2024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06" name="TextShape 5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207" name="TextShape 6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834A4DFF-5E4D-4ABB-863F-9943247C45DB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TextShape 6">
            <a:extLst>
              <a:ext uri="{FF2B5EF4-FFF2-40B4-BE49-F238E27FC236}">
                <a16:creationId xmlns:a16="http://schemas.microsoft.com/office/drawing/2014/main" id="{464C4EBA-1EEA-7C60-3846-0B6A50B915BD}"/>
              </a:ext>
            </a:extLst>
          </p:cNvPr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Références</a:t>
            </a:r>
          </a:p>
        </p:txBody>
      </p:sp>
    </p:spTree>
    <p:extLst>
      <p:ext uri="{BB962C8B-B14F-4D97-AF65-F5344CB8AC3E}">
        <p14:creationId xmlns:p14="http://schemas.microsoft.com/office/powerpoint/2010/main" val="249853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297749" y="1921320"/>
            <a:ext cx="7235656" cy="4255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</a:rPr>
              <a:t>Laboratoire d’Informatique, Système et Traitement de l’Information et de la Connaissance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fr-FR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400" b="0" u="sng" strike="noStrike" spc="-1" dirty="0">
                <a:solidFill>
                  <a:srgbClr val="000000"/>
                </a:solidFill>
                <a:uFillTx/>
                <a:latin typeface="Calibri"/>
              </a:rPr>
              <a:t>2 thèmes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 :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  <a:ea typeface="Noto Sans CJK SC"/>
              </a:rPr>
              <a:t>ReGaRD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Noto Sans CJK SC"/>
              </a:rPr>
              <a:t> : Représentation et </a:t>
            </a:r>
            <a:r>
              <a:rPr lang="fr-FR" sz="2400" b="0" strike="noStrike" spc="-1" dirty="0" err="1">
                <a:solidFill>
                  <a:srgbClr val="000000"/>
                </a:solidFill>
                <a:latin typeface="Calibri"/>
                <a:ea typeface="Noto Sans CJK SC"/>
              </a:rPr>
              <a:t>tRaitement</a:t>
            </a:r>
            <a:r>
              <a:rPr lang="fr-FR" sz="2400" b="0" strike="noStrike" spc="-1" dirty="0">
                <a:solidFill>
                  <a:srgbClr val="000000"/>
                </a:solidFill>
                <a:latin typeface="Calibri"/>
                <a:ea typeface="Noto Sans CJK SC"/>
              </a:rPr>
              <a:t> des Données pour l’humain</a:t>
            </a:r>
            <a:endParaRPr lang="fr-FR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fr-FR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1" strike="noStrike" spc="-1" dirty="0">
                <a:solidFill>
                  <a:srgbClr val="000000"/>
                </a:solidFill>
                <a:latin typeface="Calibri"/>
                <a:ea typeface="Noto Sans CJK SC"/>
              </a:rPr>
              <a:t>AFUTÉ </a:t>
            </a:r>
            <a:r>
              <a:rPr lang="fr-FR" sz="2400" b="1" strike="noStrike" spc="-1" dirty="0">
                <a:solidFill>
                  <a:srgbClr val="000000"/>
                </a:solidFill>
                <a:latin typeface="Calibri"/>
              </a:rPr>
              <a:t>: Apprentissage, </a:t>
            </a:r>
            <a:r>
              <a:rPr lang="fr-FR" sz="2400" b="1" strike="noStrike" spc="-1" dirty="0" err="1">
                <a:solidFill>
                  <a:srgbClr val="000000"/>
                </a:solidFill>
                <a:latin typeface="Calibri"/>
              </a:rPr>
              <a:t>FUsion</a:t>
            </a:r>
            <a:r>
              <a:rPr lang="fr-FR" sz="2400" b="1" strike="noStrike" spc="-1" dirty="0">
                <a:solidFill>
                  <a:srgbClr val="000000"/>
                </a:solidFill>
                <a:latin typeface="Calibri"/>
              </a:rPr>
              <a:t> et Télédétection</a:t>
            </a:r>
          </a:p>
        </p:txBody>
      </p:sp>
      <p:sp>
        <p:nvSpPr>
          <p:cNvPr id="157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219D8B33-70E4-4667-9CFE-7E2DF44F4D7C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12/06/2024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58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159" name="TextShape 4"/>
          <p:cNvSpPr txBox="1"/>
          <p:nvPr/>
        </p:nvSpPr>
        <p:spPr>
          <a:xfrm>
            <a:off x="274320" y="1013040"/>
            <a:ext cx="11079000" cy="908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Noto Sans CJK SC"/>
              </a:rPr>
              <a:t>Au LISTIC, la recherche en informatique pour 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l’environnement et l’humain</a:t>
            </a:r>
          </a:p>
        </p:txBody>
      </p:sp>
      <p:sp>
        <p:nvSpPr>
          <p:cNvPr id="160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FCD88308-FB40-44CF-A9FB-EE75440E6E58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14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161" name="TextShape 6"/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Introduction</a:t>
            </a:r>
            <a:endParaRPr lang="fr-FR" sz="2200" b="0" strike="noStrike" spc="-1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026" name="Picture 2" descr="listic">
            <a:extLst>
              <a:ext uri="{FF2B5EF4-FFF2-40B4-BE49-F238E27FC236}">
                <a16:creationId xmlns:a16="http://schemas.microsoft.com/office/drawing/2014/main" id="{F48E2338-9AD4-F38B-8F31-045C5EDE8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12" y="5268696"/>
            <a:ext cx="2853777" cy="99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9B199E-E746-9FE7-E9FF-C9BBC3508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8217" y="1921320"/>
            <a:ext cx="3853661" cy="425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838080" y="1921320"/>
            <a:ext cx="10515240" cy="4255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fr-FR" sz="2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219D8B33-70E4-4667-9CFE-7E2DF44F4D7C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12/06/2024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58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159" name="TextShape 4"/>
          <p:cNvSpPr txBox="1"/>
          <p:nvPr/>
        </p:nvSpPr>
        <p:spPr>
          <a:xfrm>
            <a:off x="274320" y="1013040"/>
            <a:ext cx="11079000" cy="908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Noto Sans CJK SC"/>
              </a:rPr>
              <a:t>La télédétection : gestion de l’environnement aux coûts écologiques croissants</a:t>
            </a:r>
            <a:endParaRPr lang="fr-F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FCD88308-FB40-44CF-A9FB-EE75440E6E58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15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161" name="TextShape 6"/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Introduction</a:t>
            </a:r>
          </a:p>
        </p:txBody>
      </p:sp>
      <p:pic>
        <p:nvPicPr>
          <p:cNvPr id="3" name="Picture 2" descr="A graph showing the growth of a computer&#10;&#10;Description automatically generated">
            <a:extLst>
              <a:ext uri="{FF2B5EF4-FFF2-40B4-BE49-F238E27FC236}">
                <a16:creationId xmlns:a16="http://schemas.microsoft.com/office/drawing/2014/main" id="{25E40F5C-11AC-E12E-4CA5-DF6D4D88F1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1" t="11245" b="7470"/>
          <a:stretch/>
        </p:blipFill>
        <p:spPr>
          <a:xfrm>
            <a:off x="5365820" y="2202840"/>
            <a:ext cx="6551260" cy="3205316"/>
          </a:xfrm>
          <a:prstGeom prst="rect">
            <a:avLst/>
          </a:prstGeom>
        </p:spPr>
      </p:pic>
      <p:sp>
        <p:nvSpPr>
          <p:cNvPr id="4" name="TextShape 4">
            <a:extLst>
              <a:ext uri="{FF2B5EF4-FFF2-40B4-BE49-F238E27FC236}">
                <a16:creationId xmlns:a16="http://schemas.microsoft.com/office/drawing/2014/main" id="{65717CA7-D460-11D7-0715-440DF38424DA}"/>
              </a:ext>
            </a:extLst>
          </p:cNvPr>
          <p:cNvSpPr txBox="1"/>
          <p:nvPr/>
        </p:nvSpPr>
        <p:spPr>
          <a:xfrm>
            <a:off x="274320" y="2497394"/>
            <a:ext cx="4720467" cy="3205316"/>
          </a:xfrm>
          <a:prstGeom prst="rect">
            <a:avLst/>
          </a:prstGeom>
          <a:noFill/>
          <a:ln>
            <a:noFill/>
          </a:ln>
        </p:spPr>
        <p:txBody>
          <a:bodyPr anchor="t">
            <a:no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800" b="1" strike="noStrike" spc="-1" dirty="0">
                <a:solidFill>
                  <a:srgbClr val="000000"/>
                </a:solidFill>
                <a:latin typeface="Calibri"/>
                <a:ea typeface="Noto Sans CJK SC"/>
              </a:rPr>
              <a:t>9000 satellites en 2023</a:t>
            </a: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fr-FR" sz="2800" b="1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800" b="1" spc="-1" dirty="0">
                <a:solidFill>
                  <a:srgbClr val="000000"/>
                </a:solidFill>
                <a:latin typeface="Calibri"/>
              </a:rPr>
              <a:t>500 en observation de la Terre</a:t>
            </a: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fr-FR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400" spc="-1" dirty="0">
                <a:solidFill>
                  <a:srgbClr val="000000"/>
                </a:solidFill>
                <a:latin typeface="Calibri"/>
              </a:rPr>
              <a:t>Applications:</a:t>
            </a: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</a:rPr>
              <a:t>glaciologie, </a:t>
            </a:r>
            <a:r>
              <a:rPr lang="fr-FR" sz="2000" spc="-1" dirty="0">
                <a:solidFill>
                  <a:srgbClr val="000000"/>
                </a:solidFill>
                <a:latin typeface="Calibri"/>
              </a:rPr>
              <a:t>volcanologie, s</a:t>
            </a:r>
            <a:r>
              <a:rPr lang="fr-FR" sz="2000" b="0" strike="noStrike" spc="-1" dirty="0">
                <a:solidFill>
                  <a:srgbClr val="000000"/>
                </a:solidFill>
                <a:latin typeface="Calibri"/>
              </a:rPr>
              <a:t>uivi de territoire, gestion de milieu naturels, agronomie…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C413CC-B3D3-40CC-CEB7-3D6F73F4044F}"/>
              </a:ext>
            </a:extLst>
          </p:cNvPr>
          <p:cNvSpPr txBox="1"/>
          <p:nvPr/>
        </p:nvSpPr>
        <p:spPr>
          <a:xfrm>
            <a:off x="5596991" y="1870803"/>
            <a:ext cx="55867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Demande de puissance de calcul en apprentissage profond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DBD4A-58FA-BB6C-B471-A4C3EA6EE8D3}"/>
              </a:ext>
            </a:extLst>
          </p:cNvPr>
          <p:cNvSpPr txBox="1"/>
          <p:nvPr/>
        </p:nvSpPr>
        <p:spPr>
          <a:xfrm rot="16200000">
            <a:off x="4301880" y="3526038"/>
            <a:ext cx="19495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Nombre de calculs relatifs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A7F0EC-08D6-458D-6634-47F15705A37E}"/>
              </a:ext>
            </a:extLst>
          </p:cNvPr>
          <p:cNvSpPr txBox="1"/>
          <p:nvPr/>
        </p:nvSpPr>
        <p:spPr>
          <a:xfrm>
            <a:off x="8253362" y="5374507"/>
            <a:ext cx="6270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Année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C38588-3A04-A075-3DDB-F5934DF4DA46}"/>
              </a:ext>
            </a:extLst>
          </p:cNvPr>
          <p:cNvSpPr txBox="1"/>
          <p:nvPr/>
        </p:nvSpPr>
        <p:spPr>
          <a:xfrm>
            <a:off x="8887094" y="5865872"/>
            <a:ext cx="24662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Thompson et al. </a:t>
            </a:r>
            <a:r>
              <a:rPr lang="en-US" sz="1400" dirty="0"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(2022)</a:t>
            </a:r>
          </a:p>
          <a:p>
            <a:pPr algn="r"/>
            <a:r>
              <a:rPr lang="fr-FR" sz="14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Search</a:t>
            </a:r>
            <a:r>
              <a:rPr lang="fr-FR" sz="14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4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OSOidx</a:t>
            </a:r>
            <a:r>
              <a:rPr lang="en-US" sz="14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(n. d.)</a:t>
            </a:r>
          </a:p>
        </p:txBody>
      </p:sp>
    </p:spTree>
    <p:extLst>
      <p:ext uri="{BB962C8B-B14F-4D97-AF65-F5344CB8AC3E}">
        <p14:creationId xmlns:p14="http://schemas.microsoft.com/office/powerpoint/2010/main" val="3536770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443502" y="1236406"/>
            <a:ext cx="3507778" cy="4255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1.</a:t>
            </a:r>
            <a:r>
              <a:rPr lang="fr-FR" sz="2800" spc="-1" dirty="0">
                <a:solidFill>
                  <a:srgbClr val="000000"/>
                </a:solidFill>
                <a:latin typeface="Calibri"/>
              </a:rPr>
              <a:t>   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Finaliser la base de travail</a:t>
            </a:r>
          </a:p>
          <a:p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r>
              <a:rPr lang="fr-FR" sz="2200" spc="-1" dirty="0">
                <a:solidFill>
                  <a:srgbClr val="000000"/>
                </a:solidFill>
                <a:latin typeface="Calibri"/>
              </a:rPr>
              <a:t>Toutes les données S1 et S2</a:t>
            </a:r>
          </a:p>
          <a:p>
            <a:endParaRPr lang="fr-FR" sz="2200" spc="-1" dirty="0">
              <a:solidFill>
                <a:srgbClr val="000000"/>
              </a:solidFill>
              <a:latin typeface="Calibri"/>
            </a:endParaRPr>
          </a:p>
          <a:p>
            <a:endParaRPr lang="fr-FR" sz="2200" spc="-1" dirty="0">
              <a:solidFill>
                <a:srgbClr val="000000"/>
              </a:solidFill>
              <a:latin typeface="Calibri"/>
            </a:endParaRPr>
          </a:p>
          <a:p>
            <a:r>
              <a:rPr lang="fr-FR" sz="2200" spc="-1" dirty="0">
                <a:solidFill>
                  <a:srgbClr val="000000"/>
                </a:solidFill>
                <a:latin typeface="Calibri"/>
              </a:rPr>
              <a:t>Multimodal</a:t>
            </a:r>
          </a:p>
          <a:p>
            <a:endParaRPr lang="fr-FR" sz="2800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8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EF2A3C2-C3ED-4EBA-9B6E-E229D5497910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12/06/2024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199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 dirty="0">
              <a:latin typeface="Times New Roman"/>
            </a:endParaRPr>
          </a:p>
        </p:txBody>
      </p:sp>
      <p:sp>
        <p:nvSpPr>
          <p:cNvPr id="201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55F88F6-61E3-4AAE-99A8-C2A467808420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16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2" name="TextShape 6">
            <a:extLst>
              <a:ext uri="{FF2B5EF4-FFF2-40B4-BE49-F238E27FC236}">
                <a16:creationId xmlns:a16="http://schemas.microsoft.com/office/drawing/2014/main" id="{2BF1C0BF-D006-1C17-4387-E5CF5EE45F9B}"/>
              </a:ext>
            </a:extLst>
          </p:cNvPr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III. Organisation de la suite du stage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024BDDD-5E00-4BA3-84F6-BF3A473ECC1F}"/>
              </a:ext>
            </a:extLst>
          </p:cNvPr>
          <p:cNvCxnSpPr/>
          <p:nvPr/>
        </p:nvCxnSpPr>
        <p:spPr>
          <a:xfrm>
            <a:off x="4038480" y="1236406"/>
            <a:ext cx="0" cy="479814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18AFD7-220B-0C3B-1965-B41E8AC81BDB}"/>
              </a:ext>
            </a:extLst>
          </p:cNvPr>
          <p:cNvCxnSpPr/>
          <p:nvPr/>
        </p:nvCxnSpPr>
        <p:spPr>
          <a:xfrm>
            <a:off x="8133616" y="1236406"/>
            <a:ext cx="0" cy="479814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Shape 1">
            <a:extLst>
              <a:ext uri="{FF2B5EF4-FFF2-40B4-BE49-F238E27FC236}">
                <a16:creationId xmlns:a16="http://schemas.microsoft.com/office/drawing/2014/main" id="{BDF4BA8E-06B3-C7A0-13FD-96ACE2615816}"/>
              </a:ext>
            </a:extLst>
          </p:cNvPr>
          <p:cNvSpPr txBox="1"/>
          <p:nvPr/>
        </p:nvSpPr>
        <p:spPr>
          <a:xfrm>
            <a:off x="4174840" y="1236406"/>
            <a:ext cx="3808951" cy="4255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2800" spc="-1" dirty="0">
                <a:solidFill>
                  <a:srgbClr val="000000"/>
                </a:solidFill>
                <a:latin typeface="Calibri"/>
              </a:rPr>
              <a:t>2.   Fusion d’information</a:t>
            </a:r>
          </a:p>
          <a:p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r>
              <a:rPr lang="fr-FR" sz="2200" spc="-1" dirty="0">
                <a:solidFill>
                  <a:srgbClr val="000000"/>
                </a:solidFill>
                <a:latin typeface="Calibri"/>
              </a:rPr>
              <a:t>Consommation électrique</a:t>
            </a:r>
          </a:p>
          <a:p>
            <a:endParaRPr lang="fr-FR" sz="2200" spc="-1" dirty="0">
              <a:solidFill>
                <a:srgbClr val="000000"/>
              </a:solidFill>
              <a:latin typeface="Calibri"/>
            </a:endParaRPr>
          </a:p>
          <a:p>
            <a:endParaRPr lang="fr-FR" sz="2200" spc="-1" dirty="0">
              <a:solidFill>
                <a:srgbClr val="000000"/>
              </a:solidFill>
              <a:latin typeface="Calibri"/>
            </a:endParaRPr>
          </a:p>
          <a:p>
            <a:r>
              <a:rPr lang="fr-FR" sz="2200" spc="-1" dirty="0">
                <a:solidFill>
                  <a:srgbClr val="000000"/>
                </a:solidFill>
                <a:latin typeface="Calibri"/>
              </a:rPr>
              <a:t>Performances de classification</a:t>
            </a:r>
          </a:p>
          <a:p>
            <a:endParaRPr lang="fr-FR" sz="2200" spc="-1" dirty="0">
              <a:solidFill>
                <a:srgbClr val="000000"/>
              </a:solidFill>
              <a:latin typeface="Calibri"/>
            </a:endParaRPr>
          </a:p>
          <a:p>
            <a:endParaRPr lang="fr-FR" sz="2200" spc="-1" dirty="0">
              <a:solidFill>
                <a:srgbClr val="000000"/>
              </a:solidFill>
              <a:latin typeface="Calibri"/>
            </a:endParaRPr>
          </a:p>
          <a:p>
            <a:r>
              <a:rPr lang="fr-FR" sz="2200" spc="-1" dirty="0">
                <a:solidFill>
                  <a:srgbClr val="000000"/>
                </a:solidFill>
                <a:latin typeface="Calibri"/>
                <a:sym typeface="Wingdings" panose="05000000000000000000" pitchFamily="2" charset="2"/>
              </a:rPr>
              <a:t> Métrique d’évaluation</a:t>
            </a:r>
            <a:endParaRPr lang="fr-FR" sz="2200" spc="-1" dirty="0">
              <a:solidFill>
                <a:srgbClr val="000000"/>
              </a:solidFill>
              <a:latin typeface="Calibri"/>
            </a:endParaRPr>
          </a:p>
          <a:p>
            <a:endParaRPr lang="fr-FR" sz="2800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7B6F64-393E-AE90-A6F5-1C19A15AEAE5}"/>
              </a:ext>
            </a:extLst>
          </p:cNvPr>
          <p:cNvSpPr/>
          <p:nvPr/>
        </p:nvSpPr>
        <p:spPr>
          <a:xfrm>
            <a:off x="620482" y="4591665"/>
            <a:ext cx="2742835" cy="1029929"/>
          </a:xfrm>
          <a:prstGeom prst="rect">
            <a:avLst/>
          </a:prstGeom>
          <a:solidFill>
            <a:srgbClr val="63C8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from Réunion avec les utilisateurs de MUST le 25 octobre 2022">
            <a:extLst>
              <a:ext uri="{FF2B5EF4-FFF2-40B4-BE49-F238E27FC236}">
                <a16:creationId xmlns:a16="http://schemas.microsoft.com/office/drawing/2014/main" id="{D767E288-3319-A1E6-58D5-24458D4D1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35" y="4729606"/>
            <a:ext cx="219075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Shape 1">
            <a:extLst>
              <a:ext uri="{FF2B5EF4-FFF2-40B4-BE49-F238E27FC236}">
                <a16:creationId xmlns:a16="http://schemas.microsoft.com/office/drawing/2014/main" id="{CDD49B89-7163-B7B6-A6D4-38EE1D7B3DE5}"/>
              </a:ext>
            </a:extLst>
          </p:cNvPr>
          <p:cNvSpPr txBox="1"/>
          <p:nvPr/>
        </p:nvSpPr>
        <p:spPr>
          <a:xfrm>
            <a:off x="8283442" y="1229031"/>
            <a:ext cx="3808951" cy="4255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2800" spc="-1" dirty="0">
                <a:solidFill>
                  <a:srgbClr val="000000"/>
                </a:solidFill>
                <a:latin typeface="Calibri"/>
              </a:rPr>
              <a:t>3.   Optimisation de modèle</a:t>
            </a:r>
          </a:p>
          <a:p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r>
              <a:rPr lang="fr-FR" sz="2200" spc="-1" dirty="0">
                <a:solidFill>
                  <a:srgbClr val="000000"/>
                </a:solidFill>
                <a:latin typeface="Calibri"/>
              </a:rPr>
              <a:t>Traitement des données collectées</a:t>
            </a:r>
          </a:p>
          <a:p>
            <a:endParaRPr lang="fr-FR" sz="2200" spc="-1" dirty="0">
              <a:solidFill>
                <a:srgbClr val="000000"/>
              </a:solidFill>
              <a:latin typeface="Calibri"/>
            </a:endParaRPr>
          </a:p>
          <a:p>
            <a:r>
              <a:rPr lang="fr-FR" sz="2200" spc="-1" dirty="0">
                <a:solidFill>
                  <a:srgbClr val="000000"/>
                </a:solidFill>
                <a:latin typeface="Calibri"/>
              </a:rPr>
              <a:t>Tests de méthodes d’optimisations</a:t>
            </a:r>
          </a:p>
          <a:p>
            <a:endParaRPr lang="fr-FR" sz="2200" spc="-1" dirty="0">
              <a:solidFill>
                <a:srgbClr val="000000"/>
              </a:solidFill>
              <a:latin typeface="Calibri"/>
            </a:endParaRPr>
          </a:p>
          <a:p>
            <a:endParaRPr lang="fr-FR" sz="2800" spc="-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59110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831303-194A-E36E-7AB4-2A2CCB4F2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59" y="1200954"/>
            <a:ext cx="9049303" cy="5992326"/>
          </a:xfrm>
          <a:prstGeom prst="rect">
            <a:avLst/>
          </a:prstGeom>
        </p:spPr>
      </p:pic>
      <p:sp>
        <p:nvSpPr>
          <p:cNvPr id="2" name="TextShape 6">
            <a:extLst>
              <a:ext uri="{FF2B5EF4-FFF2-40B4-BE49-F238E27FC236}">
                <a16:creationId xmlns:a16="http://schemas.microsoft.com/office/drawing/2014/main" id="{2BF1C0BF-D006-1C17-4387-E5CF5EE45F9B}"/>
              </a:ext>
            </a:extLst>
          </p:cNvPr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II. Optimiser les traitements</a:t>
            </a:r>
          </a:p>
        </p:txBody>
      </p:sp>
      <p:sp>
        <p:nvSpPr>
          <p:cNvPr id="3" name="TextShape 4">
            <a:extLst>
              <a:ext uri="{FF2B5EF4-FFF2-40B4-BE49-F238E27FC236}">
                <a16:creationId xmlns:a16="http://schemas.microsoft.com/office/drawing/2014/main" id="{4030C10A-4D9E-554D-96B7-B06E2FC3A8E2}"/>
              </a:ext>
            </a:extLst>
          </p:cNvPr>
          <p:cNvSpPr txBox="1"/>
          <p:nvPr/>
        </p:nvSpPr>
        <p:spPr>
          <a:xfrm>
            <a:off x="274320" y="1013040"/>
            <a:ext cx="11079000" cy="908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Noto Sans CJK SC"/>
              </a:rPr>
              <a:t>Des méthodes d’optimisations variées</a:t>
            </a:r>
            <a:endParaRPr lang="fr-F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TextShape 2">
            <a:extLst>
              <a:ext uri="{FF2B5EF4-FFF2-40B4-BE49-F238E27FC236}">
                <a16:creationId xmlns:a16="http://schemas.microsoft.com/office/drawing/2014/main" id="{48A45079-B0CA-2D46-6AA4-6B2AC3D71837}"/>
              </a:ext>
            </a:extLst>
          </p:cNvPr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EF2A3C2-C3ED-4EBA-9B6E-E229D5497910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12/06/2024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25" name="TextShape 5">
            <a:extLst>
              <a:ext uri="{FF2B5EF4-FFF2-40B4-BE49-F238E27FC236}">
                <a16:creationId xmlns:a16="http://schemas.microsoft.com/office/drawing/2014/main" id="{83B84418-72DC-A22D-1971-539A37932BAC}"/>
              </a:ext>
            </a:extLst>
          </p:cNvPr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55F88F6-61E3-4AAE-99A8-C2A467808420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17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98966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838080" y="1139760"/>
            <a:ext cx="10515240" cy="4255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fr-FR" sz="2400" b="1" strike="noStrike" spc="-1" dirty="0">
                <a:solidFill>
                  <a:srgbClr val="349393"/>
                </a:solidFill>
                <a:latin typeface="Calibri"/>
              </a:rPr>
              <a:t>Introduction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fr-FR" sz="1600" b="1" strike="noStrike" spc="-1" dirty="0">
                <a:solidFill>
                  <a:srgbClr val="000000"/>
                </a:solidFill>
                <a:latin typeface="Calibri"/>
              </a:rPr>
              <a:t>A. Au LISTIC, la recherche en informatique pour l’environnement et l’humain</a:t>
            </a:r>
            <a:endParaRPr lang="fr-FR" sz="1600" b="0" strike="noStrike" spc="-1" dirty="0">
              <a:solidFill>
                <a:srgbClr val="349393"/>
              </a:solidFill>
              <a:latin typeface="Calibri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fr-FR" sz="1600" b="1" strike="noStrike" spc="-1" dirty="0">
                <a:solidFill>
                  <a:srgbClr val="000000"/>
                </a:solidFill>
                <a:latin typeface="Calibri"/>
              </a:rPr>
              <a:t>B. La télédétection : gestion de l'environnement aux coûts écologiques croissants</a:t>
            </a:r>
            <a:endParaRPr lang="fr-FR" sz="1600" b="0" strike="noStrike" spc="-1" dirty="0">
              <a:solidFill>
                <a:srgbClr val="349393"/>
              </a:solidFill>
              <a:latin typeface="Calibri"/>
            </a:endParaRP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fr-FR" sz="2400" b="1" strike="noStrike" spc="-1" dirty="0">
                <a:solidFill>
                  <a:srgbClr val="349393"/>
                </a:solidFill>
                <a:latin typeface="Calibri"/>
              </a:rPr>
              <a:t>I. Optimiser les algorithmes de traitement d'images satellites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fr-FR" sz="1600" b="1" strike="noStrike" spc="-1" dirty="0">
                <a:solidFill>
                  <a:srgbClr val="000000"/>
                </a:solidFill>
                <a:latin typeface="Calibri"/>
              </a:rPr>
              <a:t>A. Des méthodes d'optimisations variées</a:t>
            </a:r>
            <a:endParaRPr lang="fr-FR" sz="1600" b="0" strike="noStrike" spc="-1" dirty="0">
              <a:solidFill>
                <a:srgbClr val="349393"/>
              </a:solidFill>
              <a:latin typeface="Calibri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fr-FR" sz="1600" b="1" strike="noStrike" spc="-1" dirty="0">
                <a:solidFill>
                  <a:srgbClr val="000000"/>
                </a:solidFill>
                <a:latin typeface="Calibri"/>
              </a:rPr>
              <a:t>B. Evaluer le compromis performance/efficacité énergétique</a:t>
            </a:r>
            <a:endParaRPr lang="fr-FR" sz="1600" b="0" strike="noStrike" spc="-1" dirty="0">
              <a:solidFill>
                <a:srgbClr val="349393"/>
              </a:solidFill>
              <a:latin typeface="Calibri"/>
            </a:endParaRP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fr-FR" sz="2400" b="1" strike="noStrike" spc="-1" dirty="0">
                <a:solidFill>
                  <a:srgbClr val="349393"/>
                </a:solidFill>
                <a:latin typeface="Calibri"/>
              </a:rPr>
              <a:t>II. Travaux effectués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fr-FR" sz="1600" b="1" strike="noStrike" spc="-1" dirty="0">
                <a:solidFill>
                  <a:srgbClr val="000000"/>
                </a:solidFill>
                <a:latin typeface="Calibri"/>
              </a:rPr>
              <a:t>A. Enregistrement de données d'efficience computationnelle</a:t>
            </a:r>
            <a:endParaRPr lang="fr-FR" sz="1600" b="0" strike="noStrike" spc="-1" dirty="0">
              <a:solidFill>
                <a:srgbClr val="349393"/>
              </a:solidFill>
              <a:latin typeface="Calibri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fr-FR" sz="1600" b="1" strike="noStrike" spc="-1" dirty="0">
                <a:solidFill>
                  <a:srgbClr val="000000"/>
                </a:solidFill>
                <a:latin typeface="Calibri"/>
              </a:rPr>
              <a:t>B. Cas d'étude sur la base de données </a:t>
            </a:r>
            <a:r>
              <a:rPr lang="fr-FR" sz="1600" b="1" strike="noStrike" spc="-1" dirty="0" err="1">
                <a:solidFill>
                  <a:srgbClr val="000000"/>
                </a:solidFill>
                <a:latin typeface="Calibri"/>
              </a:rPr>
              <a:t>BigEarthNet</a:t>
            </a:r>
            <a:endParaRPr lang="fr-FR" sz="1600" b="0" strike="noStrike" spc="-1" dirty="0">
              <a:solidFill>
                <a:srgbClr val="349393"/>
              </a:solidFill>
              <a:latin typeface="Calibri"/>
            </a:endParaRP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fr-FR" sz="2400" b="1" strike="noStrike" spc="-1" dirty="0">
                <a:solidFill>
                  <a:srgbClr val="349393"/>
                </a:solidFill>
                <a:latin typeface="Calibri"/>
              </a:rPr>
              <a:t>III. Organisation de la suite du stage</a:t>
            </a: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fr-FR" sz="2400" b="1" strike="noStrike" spc="-1" dirty="0">
                <a:solidFill>
                  <a:srgbClr val="349393"/>
                </a:solidFill>
                <a:latin typeface="Calibri"/>
              </a:rPr>
              <a:t>Conclusion</a:t>
            </a:r>
          </a:p>
        </p:txBody>
      </p:sp>
      <p:sp>
        <p:nvSpPr>
          <p:cNvPr id="146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345A10A6-37FF-416C-896C-0A962E9DEA5E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12/06/2024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47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148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5A6A2A6-8436-48C9-9A79-015D6AC572D9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49" name="TextShape 5"/>
          <p:cNvSpPr txBox="1"/>
          <p:nvPr/>
        </p:nvSpPr>
        <p:spPr>
          <a:xfrm>
            <a:off x="72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Sommaire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EF2A3C2-C3ED-4EBA-9B6E-E229D5497910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12/06/2024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199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 dirty="0">
              <a:latin typeface="Times New Roman"/>
            </a:endParaRPr>
          </a:p>
        </p:txBody>
      </p:sp>
      <p:sp>
        <p:nvSpPr>
          <p:cNvPr id="201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55F88F6-61E3-4AAE-99A8-C2A467808420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19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2" name="TextShape 6">
            <a:extLst>
              <a:ext uri="{FF2B5EF4-FFF2-40B4-BE49-F238E27FC236}">
                <a16:creationId xmlns:a16="http://schemas.microsoft.com/office/drawing/2014/main" id="{2BF1C0BF-D006-1C17-4387-E5CF5EE45F9B}"/>
              </a:ext>
            </a:extLst>
          </p:cNvPr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II. Travaux effectués</a:t>
            </a:r>
          </a:p>
        </p:txBody>
      </p:sp>
      <p:sp>
        <p:nvSpPr>
          <p:cNvPr id="3" name="TextShape 4">
            <a:extLst>
              <a:ext uri="{FF2B5EF4-FFF2-40B4-BE49-F238E27FC236}">
                <a16:creationId xmlns:a16="http://schemas.microsoft.com/office/drawing/2014/main" id="{9BA0582A-DDD0-9E01-F90F-8308413849C5}"/>
              </a:ext>
            </a:extLst>
          </p:cNvPr>
          <p:cNvSpPr txBox="1"/>
          <p:nvPr/>
        </p:nvSpPr>
        <p:spPr>
          <a:xfrm>
            <a:off x="274320" y="1013040"/>
            <a:ext cx="11079000" cy="908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Noto Sans CJK SC"/>
              </a:rPr>
              <a:t>Accéder aux données de consommation énergétique</a:t>
            </a:r>
            <a:endParaRPr lang="fr-F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26" name="Picture 2" descr="Aeotec Smart Switch 7 Z-Wave Plus Switch : Amazon.fr: Informatique">
            <a:extLst>
              <a:ext uri="{FF2B5EF4-FFF2-40B4-BE49-F238E27FC236}">
                <a16:creationId xmlns:a16="http://schemas.microsoft.com/office/drawing/2014/main" id="{28F824A0-A8E8-5539-C751-6F3CC787C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99" y="4236065"/>
            <a:ext cx="1645683" cy="89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6DAADB-A5A6-AA6D-6C2D-1D818E3A4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675" y="1950084"/>
            <a:ext cx="521110" cy="5211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FEB04C-80E8-C50F-D5E6-4FBC2E7D7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675" y="3396274"/>
            <a:ext cx="521110" cy="5211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61D677-387B-06BE-32A1-9999C42AE3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9675" y="2681579"/>
            <a:ext cx="521110" cy="521110"/>
          </a:xfrm>
          <a:prstGeom prst="rect">
            <a:avLst/>
          </a:prstGeom>
        </p:spPr>
      </p:pic>
      <p:pic>
        <p:nvPicPr>
          <p:cNvPr id="1028" name="Picture 4" descr="Installation of Telegraf on Ubuntu 20.04 | by Vijay | YavarTechWorks |  Medium">
            <a:extLst>
              <a:ext uri="{FF2B5EF4-FFF2-40B4-BE49-F238E27FC236}">
                <a16:creationId xmlns:a16="http://schemas.microsoft.com/office/drawing/2014/main" id="{9DCDB679-3E25-79B4-57ED-DB989A5CA1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7" t="22848" r="9981" b="24382"/>
          <a:stretch/>
        </p:blipFill>
        <p:spPr bwMode="auto">
          <a:xfrm>
            <a:off x="4360305" y="2612461"/>
            <a:ext cx="2172930" cy="66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798D05C-2B79-96AB-E3A8-F2832A746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8" t="24950" r="19010" b="24950"/>
          <a:stretch/>
        </p:blipFill>
        <p:spPr bwMode="auto">
          <a:xfrm>
            <a:off x="6861507" y="2627783"/>
            <a:ext cx="2172930" cy="66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rafana logo - Icônes Médias sociaux et logos">
            <a:extLst>
              <a:ext uri="{FF2B5EF4-FFF2-40B4-BE49-F238E27FC236}">
                <a16:creationId xmlns:a16="http://schemas.microsoft.com/office/drawing/2014/main" id="{3601D613-7CEE-F956-8950-472F7D399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234" y="2398900"/>
            <a:ext cx="2172931" cy="108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Z-Wave JS UI">
            <a:extLst>
              <a:ext uri="{FF2B5EF4-FFF2-40B4-BE49-F238E27FC236}">
                <a16:creationId xmlns:a16="http://schemas.microsoft.com/office/drawing/2014/main" id="{21FD0BC9-95B3-7D13-DB7F-51EDDAD3C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142" y="4289275"/>
            <a:ext cx="2742840" cy="785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itHub - eclipse/mosquitto: Eclipse Mosquitto - An open source MQTT broker">
            <a:extLst>
              <a:ext uri="{FF2B5EF4-FFF2-40B4-BE49-F238E27FC236}">
                <a16:creationId xmlns:a16="http://schemas.microsoft.com/office/drawing/2014/main" id="{59190FED-6D51-02D4-0BBB-C494F7A1CB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0" r="22742"/>
          <a:stretch/>
        </p:blipFill>
        <p:spPr bwMode="auto">
          <a:xfrm>
            <a:off x="5644884" y="4247517"/>
            <a:ext cx="1022555" cy="93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BA1880-2BE3-09B4-6D04-404E3046FF87}"/>
              </a:ext>
            </a:extLst>
          </p:cNvPr>
          <p:cNvCxnSpPr>
            <a:cxnSpLocks/>
            <a:stCxn id="1026" idx="3"/>
            <a:endCxn id="1034" idx="1"/>
          </p:cNvCxnSpPr>
          <p:nvPr/>
        </p:nvCxnSpPr>
        <p:spPr>
          <a:xfrm>
            <a:off x="2000982" y="4682045"/>
            <a:ext cx="4791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96AA6F-FAE1-3DE4-8DDC-5FBD032EBBF7}"/>
              </a:ext>
            </a:extLst>
          </p:cNvPr>
          <p:cNvCxnSpPr>
            <a:cxnSpLocks/>
          </p:cNvCxnSpPr>
          <p:nvPr/>
        </p:nvCxnSpPr>
        <p:spPr>
          <a:xfrm>
            <a:off x="5073562" y="4682044"/>
            <a:ext cx="4791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838380" y="1415845"/>
            <a:ext cx="10515240" cy="4473678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108000">
              <a:lnSpc>
                <a:spcPct val="2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fr-FR" sz="2400" b="1" strike="noStrike" spc="-1" dirty="0">
                <a:solidFill>
                  <a:srgbClr val="349393"/>
                </a:solidFill>
                <a:latin typeface="Calibri"/>
              </a:rPr>
              <a:t>Introduction</a:t>
            </a:r>
          </a:p>
          <a:p>
            <a:pPr marL="108000">
              <a:lnSpc>
                <a:spcPct val="2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fr-FR" sz="2400" b="1" strike="noStrike" spc="-1" dirty="0">
                <a:solidFill>
                  <a:srgbClr val="349393"/>
                </a:solidFill>
                <a:latin typeface="Calibri"/>
              </a:rPr>
              <a:t>I. Evaluer le compromis performance/efficacité énergétique</a:t>
            </a:r>
          </a:p>
          <a:p>
            <a:pPr marL="108000">
              <a:lnSpc>
                <a:spcPct val="2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fr-FR" sz="2400" b="1" strike="noStrike" spc="-1" dirty="0">
                <a:solidFill>
                  <a:srgbClr val="349393"/>
                </a:solidFill>
                <a:latin typeface="Calibri"/>
              </a:rPr>
              <a:t>II. Optimiser les traitements</a:t>
            </a:r>
          </a:p>
          <a:p>
            <a:pPr marL="108000">
              <a:lnSpc>
                <a:spcPct val="2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fr-FR" sz="2400" b="1" strike="noStrike" spc="-1" dirty="0">
                <a:solidFill>
                  <a:srgbClr val="349393"/>
                </a:solidFill>
                <a:latin typeface="Calibri"/>
              </a:rPr>
              <a:t>III. Organisation de la suite du stage</a:t>
            </a:r>
          </a:p>
          <a:p>
            <a:pPr marL="108000">
              <a:lnSpc>
                <a:spcPct val="2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fr-FR" sz="2400" b="1" strike="noStrike" spc="-1" dirty="0">
                <a:solidFill>
                  <a:srgbClr val="349393"/>
                </a:solidFill>
                <a:latin typeface="Calibri"/>
              </a:rPr>
              <a:t>Conclusion</a:t>
            </a:r>
          </a:p>
        </p:txBody>
      </p:sp>
      <p:sp>
        <p:nvSpPr>
          <p:cNvPr id="146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345A10A6-37FF-416C-896C-0A962E9DEA5E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12/06/2024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47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148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5A6A2A6-8436-48C9-9A79-015D6AC572D9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49" name="TextShape 5"/>
          <p:cNvSpPr txBox="1"/>
          <p:nvPr/>
        </p:nvSpPr>
        <p:spPr>
          <a:xfrm>
            <a:off x="72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Sommaire</a:t>
            </a:r>
            <a:endParaRPr lang="fr-FR" sz="2200" b="0" strike="noStrike" spc="-1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566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EF2A3C2-C3ED-4EBA-9B6E-E229D5497910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12/06/2024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199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 dirty="0">
              <a:latin typeface="Times New Roman"/>
            </a:endParaRPr>
          </a:p>
        </p:txBody>
      </p:sp>
      <p:sp>
        <p:nvSpPr>
          <p:cNvPr id="201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55F88F6-61E3-4AAE-99A8-C2A467808420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20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2" name="TextShape 6">
            <a:extLst>
              <a:ext uri="{FF2B5EF4-FFF2-40B4-BE49-F238E27FC236}">
                <a16:creationId xmlns:a16="http://schemas.microsoft.com/office/drawing/2014/main" id="{2BF1C0BF-D006-1C17-4387-E5CF5EE45F9B}"/>
              </a:ext>
            </a:extLst>
          </p:cNvPr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III. Organisation de la suite du stage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973B78C-8110-0784-C3EB-A30C4128AB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503043"/>
              </p:ext>
            </p:extLst>
          </p:nvPr>
        </p:nvGraphicFramePr>
        <p:xfrm>
          <a:off x="311112" y="1133500"/>
          <a:ext cx="11569775" cy="4590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1413">
                  <a:extLst>
                    <a:ext uri="{9D8B030D-6E8A-4147-A177-3AD203B41FA5}">
                      <a16:colId xmlns:a16="http://schemas.microsoft.com/office/drawing/2014/main" val="3479157095"/>
                    </a:ext>
                  </a:extLst>
                </a:gridCol>
                <a:gridCol w="634883">
                  <a:extLst>
                    <a:ext uri="{9D8B030D-6E8A-4147-A177-3AD203B41FA5}">
                      <a16:colId xmlns:a16="http://schemas.microsoft.com/office/drawing/2014/main" val="2560521282"/>
                    </a:ext>
                  </a:extLst>
                </a:gridCol>
                <a:gridCol w="634883">
                  <a:extLst>
                    <a:ext uri="{9D8B030D-6E8A-4147-A177-3AD203B41FA5}">
                      <a16:colId xmlns:a16="http://schemas.microsoft.com/office/drawing/2014/main" val="4107306052"/>
                    </a:ext>
                  </a:extLst>
                </a:gridCol>
                <a:gridCol w="634883">
                  <a:extLst>
                    <a:ext uri="{9D8B030D-6E8A-4147-A177-3AD203B41FA5}">
                      <a16:colId xmlns:a16="http://schemas.microsoft.com/office/drawing/2014/main" val="2330346369"/>
                    </a:ext>
                  </a:extLst>
                </a:gridCol>
                <a:gridCol w="634883">
                  <a:extLst>
                    <a:ext uri="{9D8B030D-6E8A-4147-A177-3AD203B41FA5}">
                      <a16:colId xmlns:a16="http://schemas.microsoft.com/office/drawing/2014/main" val="4276958012"/>
                    </a:ext>
                  </a:extLst>
                </a:gridCol>
                <a:gridCol w="634883">
                  <a:extLst>
                    <a:ext uri="{9D8B030D-6E8A-4147-A177-3AD203B41FA5}">
                      <a16:colId xmlns:a16="http://schemas.microsoft.com/office/drawing/2014/main" val="2100846796"/>
                    </a:ext>
                  </a:extLst>
                </a:gridCol>
                <a:gridCol w="634883">
                  <a:extLst>
                    <a:ext uri="{9D8B030D-6E8A-4147-A177-3AD203B41FA5}">
                      <a16:colId xmlns:a16="http://schemas.microsoft.com/office/drawing/2014/main" val="781394207"/>
                    </a:ext>
                  </a:extLst>
                </a:gridCol>
                <a:gridCol w="634883">
                  <a:extLst>
                    <a:ext uri="{9D8B030D-6E8A-4147-A177-3AD203B41FA5}">
                      <a16:colId xmlns:a16="http://schemas.microsoft.com/office/drawing/2014/main" val="3044360589"/>
                    </a:ext>
                  </a:extLst>
                </a:gridCol>
                <a:gridCol w="634883">
                  <a:extLst>
                    <a:ext uri="{9D8B030D-6E8A-4147-A177-3AD203B41FA5}">
                      <a16:colId xmlns:a16="http://schemas.microsoft.com/office/drawing/2014/main" val="2601347648"/>
                    </a:ext>
                  </a:extLst>
                </a:gridCol>
                <a:gridCol w="634883">
                  <a:extLst>
                    <a:ext uri="{9D8B030D-6E8A-4147-A177-3AD203B41FA5}">
                      <a16:colId xmlns:a16="http://schemas.microsoft.com/office/drawing/2014/main" val="202533857"/>
                    </a:ext>
                  </a:extLst>
                </a:gridCol>
                <a:gridCol w="634883">
                  <a:extLst>
                    <a:ext uri="{9D8B030D-6E8A-4147-A177-3AD203B41FA5}">
                      <a16:colId xmlns:a16="http://schemas.microsoft.com/office/drawing/2014/main" val="2188293412"/>
                    </a:ext>
                  </a:extLst>
                </a:gridCol>
                <a:gridCol w="634883">
                  <a:extLst>
                    <a:ext uri="{9D8B030D-6E8A-4147-A177-3AD203B41FA5}">
                      <a16:colId xmlns:a16="http://schemas.microsoft.com/office/drawing/2014/main" val="515677858"/>
                    </a:ext>
                  </a:extLst>
                </a:gridCol>
                <a:gridCol w="634883">
                  <a:extLst>
                    <a:ext uri="{9D8B030D-6E8A-4147-A177-3AD203B41FA5}">
                      <a16:colId xmlns:a16="http://schemas.microsoft.com/office/drawing/2014/main" val="2357152011"/>
                    </a:ext>
                  </a:extLst>
                </a:gridCol>
                <a:gridCol w="634883">
                  <a:extLst>
                    <a:ext uri="{9D8B030D-6E8A-4147-A177-3AD203B41FA5}">
                      <a16:colId xmlns:a16="http://schemas.microsoft.com/office/drawing/2014/main" val="2317430771"/>
                    </a:ext>
                  </a:extLst>
                </a:gridCol>
                <a:gridCol w="634883">
                  <a:extLst>
                    <a:ext uri="{9D8B030D-6E8A-4147-A177-3AD203B41FA5}">
                      <a16:colId xmlns:a16="http://schemas.microsoft.com/office/drawing/2014/main" val="1870954833"/>
                    </a:ext>
                  </a:extLst>
                </a:gridCol>
              </a:tblGrid>
              <a:tr h="311974">
                <a:tc>
                  <a:txBody>
                    <a:bodyPr/>
                    <a:lstStyle/>
                    <a:p>
                      <a:r>
                        <a:rPr lang="fr-FR" sz="1200" b="1" dirty="0">
                          <a:solidFill>
                            <a:schemeClr val="tx1"/>
                          </a:solidFill>
                        </a:rPr>
                        <a:t>Mois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Juin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Juillet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Août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Septembre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9105052"/>
                  </a:ext>
                </a:extLst>
              </a:tr>
              <a:tr h="277793">
                <a:tc>
                  <a:txBody>
                    <a:bodyPr/>
                    <a:lstStyle/>
                    <a:p>
                      <a:r>
                        <a:rPr lang="fr-FR" sz="1200" b="1" dirty="0">
                          <a:solidFill>
                            <a:schemeClr val="tx1"/>
                          </a:solidFill>
                        </a:rPr>
                        <a:t>Semaine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chemeClr val="tx1"/>
                          </a:solidFill>
                        </a:rPr>
                        <a:t>33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chemeClr val="tx1"/>
                          </a:solidFill>
                        </a:rPr>
                        <a:t>34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chemeClr val="tx1"/>
                          </a:solidFill>
                        </a:rPr>
                        <a:t>36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671297"/>
                  </a:ext>
                </a:extLst>
              </a:tr>
              <a:tr h="500154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tx1"/>
                          </a:solidFill>
                        </a:rPr>
                        <a:t>Utilisation de 100% de </a:t>
                      </a:r>
                      <a:r>
                        <a:rPr lang="fr-FR" sz="1200" dirty="0" err="1">
                          <a:solidFill>
                            <a:schemeClr val="tx1"/>
                          </a:solidFill>
                        </a:rPr>
                        <a:t>BigEarthNet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2169679"/>
                  </a:ext>
                </a:extLst>
              </a:tr>
              <a:tr h="500154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tx1"/>
                          </a:solidFill>
                        </a:rPr>
                        <a:t>Passage en multimodal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144503"/>
                  </a:ext>
                </a:extLst>
              </a:tr>
              <a:tr h="500154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tx1"/>
                          </a:solidFill>
                        </a:rPr>
                        <a:t>Fusion d’information</a:t>
                      </a:r>
                    </a:p>
                    <a:p>
                      <a:r>
                        <a:rPr lang="fr-FR" sz="1200" dirty="0">
                          <a:solidFill>
                            <a:schemeClr val="tx1"/>
                          </a:solidFill>
                        </a:rPr>
                        <a:t>énergie + performance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981895"/>
                  </a:ext>
                </a:extLst>
              </a:tr>
              <a:tr h="500154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tx1"/>
                          </a:solidFill>
                        </a:rPr>
                        <a:t>Identification des variables importantes pour les performances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7720439"/>
                  </a:ext>
                </a:extLst>
              </a:tr>
              <a:tr h="500154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tx1"/>
                          </a:solidFill>
                        </a:rPr>
                        <a:t>Traitement des données énergétiques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1806070"/>
                  </a:ext>
                </a:extLst>
              </a:tr>
              <a:tr h="5001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</a:rPr>
                        <a:t>Application de méthodes d’optimisation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5457373"/>
                  </a:ext>
                </a:extLst>
              </a:tr>
              <a:tr h="500154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tx1"/>
                          </a:solidFill>
                        </a:rPr>
                        <a:t>Ecriture du rapport final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880617"/>
                  </a:ext>
                </a:extLst>
              </a:tr>
              <a:tr h="500154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tx1"/>
                          </a:solidFill>
                        </a:rPr>
                        <a:t>Préparation du projet de thèse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0141217"/>
                  </a:ext>
                </a:extLst>
              </a:tr>
            </a:tbl>
          </a:graphicData>
        </a:graphic>
      </p:graphicFrame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C2FE5EFE-CC2B-A159-2B87-D44A96065CE5}"/>
              </a:ext>
            </a:extLst>
          </p:cNvPr>
          <p:cNvSpPr/>
          <p:nvPr/>
        </p:nvSpPr>
        <p:spPr>
          <a:xfrm>
            <a:off x="3071183" y="1730120"/>
            <a:ext cx="2243733" cy="360000"/>
          </a:xfrm>
          <a:prstGeom prst="homePlat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06731D80-2FAA-2357-AC74-74AD1D844244}"/>
              </a:ext>
            </a:extLst>
          </p:cNvPr>
          <p:cNvSpPr/>
          <p:nvPr/>
        </p:nvSpPr>
        <p:spPr>
          <a:xfrm>
            <a:off x="2996969" y="5232760"/>
            <a:ext cx="854538" cy="360000"/>
          </a:xfrm>
          <a:prstGeom prst="homePlate">
            <a:avLst/>
          </a:prstGeom>
          <a:solidFill>
            <a:srgbClr val="934B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Diamond Suit with solid fill">
            <a:extLst>
              <a:ext uri="{FF2B5EF4-FFF2-40B4-BE49-F238E27FC236}">
                <a16:creationId xmlns:a16="http://schemas.microsoft.com/office/drawing/2014/main" id="{802DCDD0-4653-3507-D47E-C8FC1BAC6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2929" y="5284780"/>
            <a:ext cx="334298" cy="370124"/>
          </a:xfrm>
          <a:prstGeom prst="rect">
            <a:avLst/>
          </a:prstGeom>
        </p:spPr>
      </p:pic>
      <p:pic>
        <p:nvPicPr>
          <p:cNvPr id="14" name="Graphic 13" descr="Diamond Suit with solid fill">
            <a:extLst>
              <a:ext uri="{FF2B5EF4-FFF2-40B4-BE49-F238E27FC236}">
                <a16:creationId xmlns:a16="http://schemas.microsoft.com/office/drawing/2014/main" id="{C552510A-42D2-4309-C007-9E0E3B39B9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79961" y="1786936"/>
            <a:ext cx="334298" cy="370124"/>
          </a:xfrm>
          <a:prstGeom prst="rect">
            <a:avLst/>
          </a:prstGeom>
        </p:spPr>
      </p:pic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819A8CB8-4266-B7E1-7EAE-36C54056EFF4}"/>
              </a:ext>
            </a:extLst>
          </p:cNvPr>
          <p:cNvSpPr/>
          <p:nvPr/>
        </p:nvSpPr>
        <p:spPr>
          <a:xfrm>
            <a:off x="3840077" y="2228129"/>
            <a:ext cx="1474839" cy="360000"/>
          </a:xfrm>
          <a:prstGeom prst="homePlat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83137654-80FD-674C-79C6-90DB9B516E7D}"/>
              </a:ext>
            </a:extLst>
          </p:cNvPr>
          <p:cNvSpPr/>
          <p:nvPr/>
        </p:nvSpPr>
        <p:spPr>
          <a:xfrm>
            <a:off x="6979995" y="4228717"/>
            <a:ext cx="3868503" cy="360000"/>
          </a:xfrm>
          <a:prstGeom prst="homePlat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3C11B903-D149-E4B1-82F5-9F4E20312328}"/>
              </a:ext>
            </a:extLst>
          </p:cNvPr>
          <p:cNvSpPr/>
          <p:nvPr/>
        </p:nvSpPr>
        <p:spPr>
          <a:xfrm>
            <a:off x="4899984" y="3731243"/>
            <a:ext cx="2989005" cy="360000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3C4C1A53-61F9-4DCC-893B-52B8ABFB4505}"/>
              </a:ext>
            </a:extLst>
          </p:cNvPr>
          <p:cNvSpPr/>
          <p:nvPr/>
        </p:nvSpPr>
        <p:spPr>
          <a:xfrm>
            <a:off x="4899984" y="2727325"/>
            <a:ext cx="2080013" cy="360000"/>
          </a:xfrm>
          <a:prstGeom prst="homePlat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F5EA0A79-39E4-3AA5-14B1-FFFF1CC14E59}"/>
              </a:ext>
            </a:extLst>
          </p:cNvPr>
          <p:cNvSpPr/>
          <p:nvPr/>
        </p:nvSpPr>
        <p:spPr>
          <a:xfrm>
            <a:off x="5314916" y="4727897"/>
            <a:ext cx="6212009" cy="360000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 descr="Diamond Suit with solid fill">
            <a:extLst>
              <a:ext uri="{FF2B5EF4-FFF2-40B4-BE49-F238E27FC236}">
                <a16:creationId xmlns:a16="http://schemas.microsoft.com/office/drawing/2014/main" id="{5C7D81F9-5B4C-1E4E-A8BA-D7A72447BF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73563" y="4794911"/>
            <a:ext cx="334298" cy="3701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9DEA39A-DF6F-80F9-F097-862816667D10}"/>
              </a:ext>
            </a:extLst>
          </p:cNvPr>
          <p:cNvSpPr txBox="1"/>
          <p:nvPr/>
        </p:nvSpPr>
        <p:spPr>
          <a:xfrm>
            <a:off x="1679748" y="5795387"/>
            <a:ext cx="1577817" cy="434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03/06 – Présentation intermédiaire de stage</a:t>
            </a:r>
            <a:endParaRPr lang="en-US" sz="1100" dirty="0"/>
          </a:p>
        </p:txBody>
      </p:sp>
      <p:pic>
        <p:nvPicPr>
          <p:cNvPr id="23" name="Graphic 22" descr="Diamond Suit with solid fill">
            <a:extLst>
              <a:ext uri="{FF2B5EF4-FFF2-40B4-BE49-F238E27FC236}">
                <a16:creationId xmlns:a16="http://schemas.microsoft.com/office/drawing/2014/main" id="{9BFD208B-2203-0DA9-8026-ACE3D849C3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50875" y="5798976"/>
            <a:ext cx="334298" cy="3701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3F454B-4AFF-8A98-8568-03DBDE62A142}"/>
              </a:ext>
            </a:extLst>
          </p:cNvPr>
          <p:cNvSpPr txBox="1"/>
          <p:nvPr/>
        </p:nvSpPr>
        <p:spPr>
          <a:xfrm>
            <a:off x="3733920" y="5803156"/>
            <a:ext cx="16609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10/06 – Présentation devant l’école doctorale</a:t>
            </a:r>
            <a:endParaRPr lang="en-US" sz="1100" dirty="0"/>
          </a:p>
        </p:txBody>
      </p:sp>
      <p:pic>
        <p:nvPicPr>
          <p:cNvPr id="26" name="Graphic 25" descr="Diamond Suit with solid fill">
            <a:extLst>
              <a:ext uri="{FF2B5EF4-FFF2-40B4-BE49-F238E27FC236}">
                <a16:creationId xmlns:a16="http://schemas.microsoft.com/office/drawing/2014/main" id="{4441B6C1-943A-6879-EA5E-5EC95A6BD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05047" y="5806745"/>
            <a:ext cx="334298" cy="37012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A4B1E06-E782-F514-B117-0F0605A1264F}"/>
              </a:ext>
            </a:extLst>
          </p:cNvPr>
          <p:cNvSpPr txBox="1"/>
          <p:nvPr/>
        </p:nvSpPr>
        <p:spPr>
          <a:xfrm>
            <a:off x="5865840" y="5795387"/>
            <a:ext cx="15778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20/06 – Journée des stagiaires LISTIC</a:t>
            </a:r>
            <a:endParaRPr lang="en-US" sz="1100" dirty="0"/>
          </a:p>
        </p:txBody>
      </p:sp>
      <p:pic>
        <p:nvPicPr>
          <p:cNvPr id="28" name="Graphic 27" descr="Diamond Suit with solid fill">
            <a:extLst>
              <a:ext uri="{FF2B5EF4-FFF2-40B4-BE49-F238E27FC236}">
                <a16:creationId xmlns:a16="http://schemas.microsoft.com/office/drawing/2014/main" id="{994660B2-7CF8-0CA1-AE0E-D81C820512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6967" y="5798976"/>
            <a:ext cx="334298" cy="37012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4E9331A-2856-C715-AE52-761BF6A3BEEA}"/>
              </a:ext>
            </a:extLst>
          </p:cNvPr>
          <p:cNvSpPr txBox="1"/>
          <p:nvPr/>
        </p:nvSpPr>
        <p:spPr>
          <a:xfrm>
            <a:off x="7914587" y="5795386"/>
            <a:ext cx="15778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11/06 – Fin du stage</a:t>
            </a:r>
            <a:endParaRPr lang="en-US" sz="1100" dirty="0"/>
          </a:p>
        </p:txBody>
      </p:sp>
      <p:pic>
        <p:nvPicPr>
          <p:cNvPr id="30" name="Graphic 29" descr="Diamond Suit with solid fill">
            <a:extLst>
              <a:ext uri="{FF2B5EF4-FFF2-40B4-BE49-F238E27FC236}">
                <a16:creationId xmlns:a16="http://schemas.microsoft.com/office/drawing/2014/main" id="{3564F4DE-8CB2-E11F-BF52-72194E6A4A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86438" y="5806745"/>
            <a:ext cx="334298" cy="370124"/>
          </a:xfrm>
          <a:prstGeom prst="rect">
            <a:avLst/>
          </a:prstGeom>
        </p:spPr>
      </p:pic>
      <p:pic>
        <p:nvPicPr>
          <p:cNvPr id="31" name="Graphic 30" descr="Diamond Suit with solid fill">
            <a:extLst>
              <a:ext uri="{FF2B5EF4-FFF2-40B4-BE49-F238E27FC236}">
                <a16:creationId xmlns:a16="http://schemas.microsoft.com/office/drawing/2014/main" id="{456AED53-A4FF-9981-F33E-599EB2CC84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79171" y="4785078"/>
            <a:ext cx="334298" cy="370124"/>
          </a:xfrm>
          <a:prstGeom prst="rect">
            <a:avLst/>
          </a:prstGeom>
        </p:spPr>
      </p:pic>
      <p:sp>
        <p:nvSpPr>
          <p:cNvPr id="3" name="Arrow: Pentagon 2">
            <a:extLst>
              <a:ext uri="{FF2B5EF4-FFF2-40B4-BE49-F238E27FC236}">
                <a16:creationId xmlns:a16="http://schemas.microsoft.com/office/drawing/2014/main" id="{949558BA-1015-62FF-E36C-B37C91286E51}"/>
              </a:ext>
            </a:extLst>
          </p:cNvPr>
          <p:cNvSpPr/>
          <p:nvPr/>
        </p:nvSpPr>
        <p:spPr>
          <a:xfrm>
            <a:off x="4899982" y="3226267"/>
            <a:ext cx="2080013" cy="360000"/>
          </a:xfrm>
          <a:prstGeom prst="homePlat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057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219D8B33-70E4-4667-9CFE-7E2DF44F4D7C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12/06/2024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58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159" name="TextShape 4"/>
          <p:cNvSpPr txBox="1"/>
          <p:nvPr/>
        </p:nvSpPr>
        <p:spPr>
          <a:xfrm>
            <a:off x="274320" y="1013040"/>
            <a:ext cx="11079000" cy="908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Noto Sans CJK SC"/>
              </a:rPr>
              <a:t>Objectif double :</a:t>
            </a:r>
            <a:endParaRPr lang="fr-F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FCD88308-FB40-44CF-A9FB-EE75440E6E58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3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161" name="TextShape 6"/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Introduction</a:t>
            </a:r>
          </a:p>
        </p:txBody>
      </p:sp>
      <p:sp>
        <p:nvSpPr>
          <p:cNvPr id="4" name="TextShape 4">
            <a:extLst>
              <a:ext uri="{FF2B5EF4-FFF2-40B4-BE49-F238E27FC236}">
                <a16:creationId xmlns:a16="http://schemas.microsoft.com/office/drawing/2014/main" id="{65717CA7-D460-11D7-0715-440DF38424DA}"/>
              </a:ext>
            </a:extLst>
          </p:cNvPr>
          <p:cNvSpPr txBox="1"/>
          <p:nvPr/>
        </p:nvSpPr>
        <p:spPr>
          <a:xfrm>
            <a:off x="1217060" y="3165065"/>
            <a:ext cx="3764160" cy="1297858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36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800" b="1" spc="-1" dirty="0">
                <a:solidFill>
                  <a:srgbClr val="000000"/>
                </a:solidFill>
                <a:latin typeface="Calibri"/>
              </a:rPr>
              <a:t>Métrique d’évaluation </a:t>
            </a:r>
            <a:r>
              <a:rPr lang="fr-FR" sz="2800" b="1" spc="-1" dirty="0">
                <a:solidFill>
                  <a:srgbClr val="FFC000"/>
                </a:solidFill>
                <a:latin typeface="Calibri"/>
              </a:rPr>
              <a:t>énergie</a:t>
            </a:r>
            <a:r>
              <a:rPr lang="fr-FR" sz="2800" b="1" spc="-1" dirty="0">
                <a:solidFill>
                  <a:srgbClr val="000000"/>
                </a:solidFill>
                <a:latin typeface="Calibri"/>
              </a:rPr>
              <a:t> + </a:t>
            </a:r>
            <a:r>
              <a:rPr lang="fr-FR" sz="2800" b="1" spc="-1" dirty="0">
                <a:solidFill>
                  <a:srgbClr val="0070C0"/>
                </a:solidFill>
                <a:latin typeface="Calibri"/>
              </a:rPr>
              <a:t>performance</a:t>
            </a:r>
            <a:endParaRPr lang="fr-FR" sz="2000" b="0" strike="noStrike" spc="-1" dirty="0">
              <a:solidFill>
                <a:srgbClr val="0070C0"/>
              </a:solidFill>
              <a:latin typeface="Calibri"/>
            </a:endParaRPr>
          </a:p>
        </p:txBody>
      </p:sp>
      <p:sp>
        <p:nvSpPr>
          <p:cNvPr id="2" name="TextShape 4">
            <a:extLst>
              <a:ext uri="{FF2B5EF4-FFF2-40B4-BE49-F238E27FC236}">
                <a16:creationId xmlns:a16="http://schemas.microsoft.com/office/drawing/2014/main" id="{E99942C0-934B-EA2D-5C40-FAB0E40FAD28}"/>
              </a:ext>
            </a:extLst>
          </p:cNvPr>
          <p:cNvSpPr txBox="1"/>
          <p:nvPr/>
        </p:nvSpPr>
        <p:spPr>
          <a:xfrm>
            <a:off x="6812786" y="3165988"/>
            <a:ext cx="3565176" cy="1297858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36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800" b="1" spc="-1" dirty="0">
                <a:solidFill>
                  <a:srgbClr val="000000"/>
                </a:solidFill>
                <a:latin typeface="Calibri"/>
              </a:rPr>
              <a:t>Méthodes d’optimisation</a:t>
            </a:r>
            <a:endParaRPr lang="fr-FR" sz="2000" b="0" strike="noStrike" spc="-1" dirty="0">
              <a:solidFill>
                <a:srgbClr val="0070C0"/>
              </a:solidFill>
              <a:latin typeface="Calibri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425DAE3-D444-7234-2594-15D864B6BC34}"/>
              </a:ext>
            </a:extLst>
          </p:cNvPr>
          <p:cNvSpPr/>
          <p:nvPr/>
        </p:nvSpPr>
        <p:spPr>
          <a:xfrm>
            <a:off x="1058946" y="2624194"/>
            <a:ext cx="4080387" cy="2312487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442609A-EAD1-F258-001F-DF1B1CC63E26}"/>
              </a:ext>
            </a:extLst>
          </p:cNvPr>
          <p:cNvSpPr/>
          <p:nvPr/>
        </p:nvSpPr>
        <p:spPr>
          <a:xfrm>
            <a:off x="6538154" y="2657750"/>
            <a:ext cx="4080387" cy="2312487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DFE1195-4D27-A62B-2157-70E9E835E052}"/>
              </a:ext>
            </a:extLst>
          </p:cNvPr>
          <p:cNvSpPr/>
          <p:nvPr/>
        </p:nvSpPr>
        <p:spPr>
          <a:xfrm rot="10800000">
            <a:off x="5139333" y="3618127"/>
            <a:ext cx="1432874" cy="391721"/>
          </a:xfrm>
          <a:prstGeom prst="rightArrow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08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F3E0E7C-8456-4EDE-E0BF-153C237C343D}"/>
              </a:ext>
            </a:extLst>
          </p:cNvPr>
          <p:cNvCxnSpPr>
            <a:cxnSpLocks/>
          </p:cNvCxnSpPr>
          <p:nvPr/>
        </p:nvCxnSpPr>
        <p:spPr>
          <a:xfrm>
            <a:off x="5919019" y="2283086"/>
            <a:ext cx="0" cy="2985768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8FDBEAF3-00FC-B9F1-7F85-6841AC92B31A}"/>
              </a:ext>
            </a:extLst>
          </p:cNvPr>
          <p:cNvSpPr/>
          <p:nvPr/>
        </p:nvSpPr>
        <p:spPr>
          <a:xfrm>
            <a:off x="5648707" y="3357288"/>
            <a:ext cx="540623" cy="545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1A460E-FF11-BB52-E59D-56C46BA3BAC0}"/>
              </a:ext>
            </a:extLst>
          </p:cNvPr>
          <p:cNvSpPr/>
          <p:nvPr/>
        </p:nvSpPr>
        <p:spPr>
          <a:xfrm>
            <a:off x="262891" y="2249576"/>
            <a:ext cx="4427094" cy="277576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TextShape 1"/>
          <p:cNvSpPr txBox="1"/>
          <p:nvPr/>
        </p:nvSpPr>
        <p:spPr>
          <a:xfrm>
            <a:off x="333681" y="2737614"/>
            <a:ext cx="4268800" cy="2021055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2800" spc="-1" dirty="0">
                <a:solidFill>
                  <a:srgbClr val="000000"/>
                </a:solidFill>
                <a:latin typeface="Calibri"/>
              </a:rPr>
              <a:t>C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omplexité algorithmique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</a:rPr>
              <a:t>Descripteur de Bachmann-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Calibri"/>
              </a:rPr>
              <a:t>Landeau</a:t>
            </a:r>
            <a:r>
              <a:rPr lang="fr-FR" sz="2000" b="0" strike="noStrike" spc="-1" dirty="0">
                <a:solidFill>
                  <a:srgbClr val="000000"/>
                </a:solidFill>
                <a:latin typeface="Calibri"/>
              </a:rPr>
              <a:t> (</a:t>
            </a:r>
            <a:r>
              <a:rPr lang="fr-FR" sz="2000" b="0" i="1" strike="noStrike" spc="-1" dirty="0">
                <a:solidFill>
                  <a:srgbClr val="000000"/>
                </a:solidFill>
                <a:latin typeface="Calibri"/>
              </a:rPr>
              <a:t>Big O</a:t>
            </a:r>
            <a:r>
              <a:rPr lang="fr-FR" sz="2000" b="0" strike="noStrike" spc="-1" dirty="0">
                <a:solidFill>
                  <a:srgbClr val="000000"/>
                </a:solidFill>
                <a:latin typeface="Calibri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spc="-1" dirty="0">
                <a:solidFill>
                  <a:srgbClr val="000000"/>
                </a:solidFill>
                <a:latin typeface="Calibri"/>
              </a:rPr>
              <a:t>Lignes de codes, volume d’Halstead, nombre cyclomatique…</a:t>
            </a:r>
            <a:endParaRPr lang="fr-FR" sz="2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8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EF2A3C2-C3ED-4EBA-9B6E-E229D5497910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12/06/2024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199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 dirty="0">
              <a:latin typeface="Times New Roman"/>
            </a:endParaRPr>
          </a:p>
        </p:txBody>
      </p:sp>
      <p:sp>
        <p:nvSpPr>
          <p:cNvPr id="201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55F88F6-61E3-4AAE-99A8-C2A467808420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4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2" name="TextShape 6">
            <a:extLst>
              <a:ext uri="{FF2B5EF4-FFF2-40B4-BE49-F238E27FC236}">
                <a16:creationId xmlns:a16="http://schemas.microsoft.com/office/drawing/2014/main" id="{2BF1C0BF-D006-1C17-4387-E5CF5EE45F9B}"/>
              </a:ext>
            </a:extLst>
          </p:cNvPr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I. Evaluer le compromis performance/efficacité énergétique</a:t>
            </a:r>
          </a:p>
        </p:txBody>
      </p:sp>
      <p:sp>
        <p:nvSpPr>
          <p:cNvPr id="3" name="TextShape 4">
            <a:extLst>
              <a:ext uri="{FF2B5EF4-FFF2-40B4-BE49-F238E27FC236}">
                <a16:creationId xmlns:a16="http://schemas.microsoft.com/office/drawing/2014/main" id="{4030C10A-4D9E-554D-96B7-B06E2FC3A8E2}"/>
              </a:ext>
            </a:extLst>
          </p:cNvPr>
          <p:cNvSpPr txBox="1"/>
          <p:nvPr/>
        </p:nvSpPr>
        <p:spPr>
          <a:xfrm>
            <a:off x="274320" y="1013040"/>
            <a:ext cx="11079000" cy="908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Noto Sans CJK SC"/>
              </a:rPr>
              <a:t>Les métriques de la littérature </a:t>
            </a:r>
            <a:endParaRPr lang="fr-F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TextShape 1">
            <a:extLst>
              <a:ext uri="{FF2B5EF4-FFF2-40B4-BE49-F238E27FC236}">
                <a16:creationId xmlns:a16="http://schemas.microsoft.com/office/drawing/2014/main" id="{BD5FC0ED-209B-B053-55D3-6BAE97FA26CA}"/>
              </a:ext>
            </a:extLst>
          </p:cNvPr>
          <p:cNvSpPr txBox="1"/>
          <p:nvPr/>
        </p:nvSpPr>
        <p:spPr>
          <a:xfrm>
            <a:off x="333681" y="2257070"/>
            <a:ext cx="2921681" cy="552407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Durée d’exécution</a:t>
            </a: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A29DF85E-7C4B-5D5C-3C65-1D419DE78208}"/>
              </a:ext>
            </a:extLst>
          </p:cNvPr>
          <p:cNvSpPr txBox="1"/>
          <p:nvPr/>
        </p:nvSpPr>
        <p:spPr>
          <a:xfrm>
            <a:off x="333681" y="4447417"/>
            <a:ext cx="2917177" cy="577926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2800" spc="-1" dirty="0">
                <a:solidFill>
                  <a:srgbClr val="000000"/>
                </a:solidFill>
                <a:latin typeface="Calibri"/>
              </a:rPr>
              <a:t>Mesure empirique</a:t>
            </a: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7BCC919D-EBFF-0FD1-F5C4-55C8C599C754}"/>
              </a:ext>
            </a:extLst>
          </p:cNvPr>
          <p:cNvSpPr txBox="1"/>
          <p:nvPr/>
        </p:nvSpPr>
        <p:spPr>
          <a:xfrm>
            <a:off x="7336213" y="2387228"/>
            <a:ext cx="4197026" cy="1179424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2800" spc="-1" dirty="0">
                <a:solidFill>
                  <a:srgbClr val="000000"/>
                </a:solidFill>
                <a:latin typeface="Calibri"/>
              </a:rPr>
              <a:t>Performances du modèle</a:t>
            </a:r>
          </a:p>
          <a:p>
            <a:r>
              <a:rPr lang="fr-FR" sz="2000" spc="-1" dirty="0">
                <a:solidFill>
                  <a:srgbClr val="000000"/>
                </a:solidFill>
                <a:latin typeface="Calibri"/>
              </a:rPr>
              <a:t>Performances sur la tâche effectuée</a:t>
            </a:r>
            <a:endParaRPr lang="fr-FR" sz="2800" spc="-1" dirty="0">
              <a:solidFill>
                <a:srgbClr val="000000"/>
              </a:solidFill>
              <a:latin typeface="Calibri"/>
            </a:endParaRPr>
          </a:p>
          <a:p>
            <a:r>
              <a:rPr lang="fr-FR" sz="2000" spc="-1" dirty="0">
                <a:solidFill>
                  <a:srgbClr val="000000"/>
                </a:solidFill>
                <a:latin typeface="Calibri"/>
              </a:rPr>
              <a:t>Exemple : précision de classification</a:t>
            </a:r>
          </a:p>
        </p:txBody>
      </p:sp>
      <p:sp>
        <p:nvSpPr>
          <p:cNvPr id="9" name="TextShape 1">
            <a:extLst>
              <a:ext uri="{FF2B5EF4-FFF2-40B4-BE49-F238E27FC236}">
                <a16:creationId xmlns:a16="http://schemas.microsoft.com/office/drawing/2014/main" id="{98D06581-A0ED-C316-A9BB-EA2C5E70CAD8}"/>
              </a:ext>
            </a:extLst>
          </p:cNvPr>
          <p:cNvSpPr txBox="1"/>
          <p:nvPr/>
        </p:nvSpPr>
        <p:spPr>
          <a:xfrm>
            <a:off x="4470409" y="5790566"/>
            <a:ext cx="5731608" cy="552407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Emission en </a:t>
            </a:r>
            <a:r>
              <a:rPr lang="fr-FR" sz="2800" b="0" strike="noStrike" spc="-1" dirty="0" err="1">
                <a:solidFill>
                  <a:srgbClr val="000000"/>
                </a:solidFill>
                <a:latin typeface="Calibri"/>
              </a:rPr>
              <a:t>eqCO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₂</a:t>
            </a:r>
          </a:p>
          <a:p>
            <a:r>
              <a:rPr lang="fr-FR" sz="2000" spc="-1" dirty="0">
                <a:solidFill>
                  <a:srgbClr val="000000"/>
                </a:solidFill>
                <a:latin typeface="Calibri"/>
              </a:rPr>
              <a:t>Énergie (kWh) × intensité carbone (</a:t>
            </a:r>
            <a:r>
              <a:rPr lang="fr-FR" sz="2000" spc="-1" dirty="0" err="1">
                <a:solidFill>
                  <a:srgbClr val="000000"/>
                </a:solidFill>
                <a:latin typeface="Calibri"/>
              </a:rPr>
              <a:t>eqCO</a:t>
            </a:r>
            <a:r>
              <a:rPr lang="fr-FR" sz="2000" b="0" strike="noStrike" spc="-1" dirty="0">
                <a:solidFill>
                  <a:srgbClr val="000000"/>
                </a:solidFill>
                <a:latin typeface="Calibri"/>
              </a:rPr>
              <a:t>₂</a:t>
            </a:r>
            <a:r>
              <a:rPr lang="fr-FR" sz="2000" spc="-1" dirty="0">
                <a:solidFill>
                  <a:srgbClr val="000000"/>
                </a:solidFill>
                <a:latin typeface="Calibri"/>
              </a:rPr>
              <a:t>/kWh)</a:t>
            </a:r>
            <a:endParaRPr lang="fr-FR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F556A1-6935-FFFD-CDFF-16EF2A8BB838}"/>
              </a:ext>
            </a:extLst>
          </p:cNvPr>
          <p:cNvSpPr/>
          <p:nvPr/>
        </p:nvSpPr>
        <p:spPr>
          <a:xfrm>
            <a:off x="7179886" y="2340490"/>
            <a:ext cx="4427094" cy="184069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E4197F-667D-E55C-5795-F6E08C7F3992}"/>
              </a:ext>
            </a:extLst>
          </p:cNvPr>
          <p:cNvSpPr/>
          <p:nvPr/>
        </p:nvSpPr>
        <p:spPr>
          <a:xfrm>
            <a:off x="4470408" y="5794511"/>
            <a:ext cx="5862311" cy="8205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518CC0D-FF28-5ED7-D869-8F3D497475CB}"/>
              </a:ext>
            </a:extLst>
          </p:cNvPr>
          <p:cNvSpPr/>
          <p:nvPr/>
        </p:nvSpPr>
        <p:spPr>
          <a:xfrm rot="2432797">
            <a:off x="2997160" y="5181781"/>
            <a:ext cx="1733280" cy="391721"/>
          </a:xfrm>
          <a:prstGeom prst="rightArrow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 descr="Badge Follow with solid fill">
            <a:extLst>
              <a:ext uri="{FF2B5EF4-FFF2-40B4-BE49-F238E27FC236}">
                <a16:creationId xmlns:a16="http://schemas.microsoft.com/office/drawing/2014/main" id="{262A0837-CA89-39E0-B182-35BF822FB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1282" y="3173753"/>
            <a:ext cx="825381" cy="825381"/>
          </a:xfrm>
          <a:prstGeom prst="rect">
            <a:avLst/>
          </a:prstGeom>
        </p:spPr>
      </p:pic>
      <p:pic>
        <p:nvPicPr>
          <p:cNvPr id="19" name="Graphic 18" descr="Plugged Unplugged with solid fill">
            <a:extLst>
              <a:ext uri="{FF2B5EF4-FFF2-40B4-BE49-F238E27FC236}">
                <a16:creationId xmlns:a16="http://schemas.microsoft.com/office/drawing/2014/main" id="{42E865CF-437E-4F49-756B-7B6CDD404F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2624" y="2283086"/>
            <a:ext cx="691300" cy="691300"/>
          </a:xfrm>
          <a:prstGeom prst="rect">
            <a:avLst/>
          </a:prstGeom>
        </p:spPr>
      </p:pic>
      <p:pic>
        <p:nvPicPr>
          <p:cNvPr id="21" name="Graphic 20" descr="Mathematics with solid fill">
            <a:extLst>
              <a:ext uri="{FF2B5EF4-FFF2-40B4-BE49-F238E27FC236}">
                <a16:creationId xmlns:a16="http://schemas.microsoft.com/office/drawing/2014/main" id="{FB814639-693D-3D97-5A21-E9B6FBA832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95278" y="3467003"/>
            <a:ext cx="711702" cy="711701"/>
          </a:xfrm>
          <a:prstGeom prst="rect">
            <a:avLst/>
          </a:prstGeom>
        </p:spPr>
      </p:pic>
      <p:pic>
        <p:nvPicPr>
          <p:cNvPr id="23" name="Graphic 22" descr="Leaf with solid fill">
            <a:extLst>
              <a:ext uri="{FF2B5EF4-FFF2-40B4-BE49-F238E27FC236}">
                <a16:creationId xmlns:a16="http://schemas.microsoft.com/office/drawing/2014/main" id="{B0A16558-E9E5-B275-08A0-9FFA12D160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21017" y="5950419"/>
            <a:ext cx="646351" cy="646351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5A8337D-156E-9283-F7B1-E88D6B6A403E}"/>
              </a:ext>
            </a:extLst>
          </p:cNvPr>
          <p:cNvCxnSpPr>
            <a:cxnSpLocks/>
          </p:cNvCxnSpPr>
          <p:nvPr/>
        </p:nvCxnSpPr>
        <p:spPr>
          <a:xfrm flipH="1">
            <a:off x="5919019" y="5268854"/>
            <a:ext cx="5614220" cy="0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377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diagram of a data flow&#10;&#10;Description automatically generated">
            <a:extLst>
              <a:ext uri="{FF2B5EF4-FFF2-40B4-BE49-F238E27FC236}">
                <a16:creationId xmlns:a16="http://schemas.microsoft.com/office/drawing/2014/main" id="{92EC03E8-C83B-0C38-A60C-6A59B323DE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66" b="17555"/>
          <a:stretch/>
        </p:blipFill>
        <p:spPr>
          <a:xfrm>
            <a:off x="1345151" y="2154548"/>
            <a:ext cx="10356601" cy="4236720"/>
          </a:xfrm>
          <a:prstGeom prst="rect">
            <a:avLst/>
          </a:prstGeom>
        </p:spPr>
      </p:pic>
      <p:sp>
        <p:nvSpPr>
          <p:cNvPr id="198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EF2A3C2-C3ED-4EBA-9B6E-E229D5497910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12/06/2024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199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 dirty="0">
              <a:latin typeface="Times New Roman"/>
            </a:endParaRPr>
          </a:p>
        </p:txBody>
      </p:sp>
      <p:sp>
        <p:nvSpPr>
          <p:cNvPr id="201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55F88F6-61E3-4AAE-99A8-C2A467808420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5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2" name="TextShape 6">
            <a:extLst>
              <a:ext uri="{FF2B5EF4-FFF2-40B4-BE49-F238E27FC236}">
                <a16:creationId xmlns:a16="http://schemas.microsoft.com/office/drawing/2014/main" id="{2BF1C0BF-D006-1C17-4387-E5CF5EE45F9B}"/>
              </a:ext>
            </a:extLst>
          </p:cNvPr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I. Evaluer le compromis performance/efficacité énergétique</a:t>
            </a:r>
          </a:p>
        </p:txBody>
      </p:sp>
      <p:sp>
        <p:nvSpPr>
          <p:cNvPr id="3" name="TextShape 4">
            <a:extLst>
              <a:ext uri="{FF2B5EF4-FFF2-40B4-BE49-F238E27FC236}">
                <a16:creationId xmlns:a16="http://schemas.microsoft.com/office/drawing/2014/main" id="{9BA0582A-DDD0-9E01-F90F-8308413849C5}"/>
              </a:ext>
            </a:extLst>
          </p:cNvPr>
          <p:cNvSpPr txBox="1"/>
          <p:nvPr/>
        </p:nvSpPr>
        <p:spPr>
          <a:xfrm>
            <a:off x="274320" y="1013040"/>
            <a:ext cx="11079000" cy="908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Noto Sans CJK SC"/>
              </a:rPr>
              <a:t>Accéder aux données de consommation énergétique</a:t>
            </a:r>
            <a:endParaRPr lang="fr-F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95BDC2-C2C0-E8D8-ED94-049B48B07EFD}"/>
              </a:ext>
            </a:extLst>
          </p:cNvPr>
          <p:cNvCxnSpPr>
            <a:cxnSpLocks/>
          </p:cNvCxnSpPr>
          <p:nvPr/>
        </p:nvCxnSpPr>
        <p:spPr>
          <a:xfrm flipH="1">
            <a:off x="10756490" y="4513006"/>
            <a:ext cx="176981" cy="48767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25CBFF2-FCE4-CA67-DAF6-81793227A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996" y="4324385"/>
            <a:ext cx="701364" cy="701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28DC84-4FB0-7225-92DE-BA270F9D3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394" y="3267002"/>
            <a:ext cx="701364" cy="701364"/>
          </a:xfrm>
          <a:prstGeom prst="rect">
            <a:avLst/>
          </a:prstGeom>
        </p:spPr>
      </p:pic>
      <p:pic>
        <p:nvPicPr>
          <p:cNvPr id="9" name="Graphic 8" descr="Plugged Unplugged with solid fill">
            <a:extLst>
              <a:ext uri="{FF2B5EF4-FFF2-40B4-BE49-F238E27FC236}">
                <a16:creationId xmlns:a16="http://schemas.microsoft.com/office/drawing/2014/main" id="{4DEF5A88-78FE-23F4-EB61-FDB2406EE5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3787" y="5373040"/>
            <a:ext cx="701364" cy="701364"/>
          </a:xfrm>
          <a:prstGeom prst="rect">
            <a:avLst/>
          </a:prstGeom>
        </p:spPr>
      </p:pic>
      <p:pic>
        <p:nvPicPr>
          <p:cNvPr id="10" name="Picture 9" descr="A diagram of a data flow&#10;&#10;Description automatically generated">
            <a:extLst>
              <a:ext uri="{FF2B5EF4-FFF2-40B4-BE49-F238E27FC236}">
                <a16:creationId xmlns:a16="http://schemas.microsoft.com/office/drawing/2014/main" id="{1D5C8CD2-43EA-C60E-214D-711435F24CF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01"/>
          <a:stretch/>
        </p:blipFill>
        <p:spPr>
          <a:xfrm>
            <a:off x="529818" y="2069209"/>
            <a:ext cx="2228622" cy="2800117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F628D163-FDB1-1EC6-13ED-48AA82B12F0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3" t="16200" r="658" b="10681"/>
          <a:stretch/>
        </p:blipFill>
        <p:spPr>
          <a:xfrm>
            <a:off x="9338072" y="4862870"/>
            <a:ext cx="2304247" cy="126042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BC4C405-F56D-9669-626E-8A1EBA86E41B}"/>
              </a:ext>
            </a:extLst>
          </p:cNvPr>
          <p:cNvSpPr txBox="1"/>
          <p:nvPr/>
        </p:nvSpPr>
        <p:spPr>
          <a:xfrm>
            <a:off x="10071736" y="2202840"/>
            <a:ext cx="172346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 err="1"/>
              <a:t>GrafanaLabs</a:t>
            </a:r>
            <a:r>
              <a:rPr lang="en-US" sz="1200" dirty="0"/>
              <a:t>. (2024)</a:t>
            </a:r>
          </a:p>
          <a:p>
            <a:pPr algn="r"/>
            <a:r>
              <a:rPr lang="en-US" sz="1200" dirty="0" err="1"/>
              <a:t>InfluxDATA</a:t>
            </a:r>
            <a:r>
              <a:rPr lang="en-US" sz="1200" dirty="0"/>
              <a:t>. (2024a)</a:t>
            </a:r>
          </a:p>
          <a:p>
            <a:pPr algn="r"/>
            <a:r>
              <a:rPr lang="en-US" sz="1200" dirty="0" err="1"/>
              <a:t>InfluxDATA</a:t>
            </a:r>
            <a:r>
              <a:rPr lang="en-US" sz="1200" dirty="0"/>
              <a:t>. (2024a)</a:t>
            </a:r>
          </a:p>
          <a:p>
            <a:pPr algn="r"/>
            <a:r>
              <a:rPr lang="en-US" sz="1200" dirty="0" err="1"/>
              <a:t>Lando</a:t>
            </a:r>
            <a:r>
              <a:rPr lang="en-US" sz="1200" dirty="0"/>
              <a:t>. (2024)</a:t>
            </a:r>
          </a:p>
          <a:p>
            <a:pPr algn="r"/>
            <a:r>
              <a:rPr lang="en-US" sz="1200" dirty="0"/>
              <a:t>Light. (2017)</a:t>
            </a:r>
          </a:p>
          <a:p>
            <a:pPr algn="r"/>
            <a:endParaRPr lang="en-US" sz="1200" dirty="0"/>
          </a:p>
          <a:p>
            <a:pPr algn="r"/>
            <a:endParaRPr lang="en-US" sz="1200" dirty="0"/>
          </a:p>
        </p:txBody>
      </p:sp>
      <p:pic>
        <p:nvPicPr>
          <p:cNvPr id="5" name="Graphic 4" descr="Box with solid fill">
            <a:extLst>
              <a:ext uri="{FF2B5EF4-FFF2-40B4-BE49-F238E27FC236}">
                <a16:creationId xmlns:a16="http://schemas.microsoft.com/office/drawing/2014/main" id="{C8439DC8-6FB9-6F96-4B0F-C42B7EF656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65176" y="2203589"/>
            <a:ext cx="701364" cy="70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85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EF2A3C2-C3ED-4EBA-9B6E-E229D5497910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12/06/2024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199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 dirty="0">
              <a:latin typeface="Times New Roman"/>
            </a:endParaRPr>
          </a:p>
        </p:txBody>
      </p:sp>
      <p:sp>
        <p:nvSpPr>
          <p:cNvPr id="201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55F88F6-61E3-4AAE-99A8-C2A467808420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6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2" name="TextShape 6">
            <a:extLst>
              <a:ext uri="{FF2B5EF4-FFF2-40B4-BE49-F238E27FC236}">
                <a16:creationId xmlns:a16="http://schemas.microsoft.com/office/drawing/2014/main" id="{2BF1C0BF-D006-1C17-4387-E5CF5EE45F9B}"/>
              </a:ext>
            </a:extLst>
          </p:cNvPr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I. Evaluer le compromis performance/efficacité énergétique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76B998D-300E-6C38-91ED-42935DD99A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3" t="16200" r="658" b="10681"/>
          <a:stretch/>
        </p:blipFill>
        <p:spPr>
          <a:xfrm>
            <a:off x="838080" y="859437"/>
            <a:ext cx="10049521" cy="549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04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ASPBERRY-PI RPI5-4GB-SINGLE SBC, Raspberry Pi5 4Go, BCM2712, Arm  Cortex-A76, RAM 4Go, MicroSD, Wifi, HDMI, Bouton Power">
            <a:extLst>
              <a:ext uri="{FF2B5EF4-FFF2-40B4-BE49-F238E27FC236}">
                <a16:creationId xmlns:a16="http://schemas.microsoft.com/office/drawing/2014/main" id="{D8B87151-F328-A4E0-8222-5DD84259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2720" y="4441111"/>
            <a:ext cx="1810788" cy="137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8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EF2A3C2-C3ED-4EBA-9B6E-E229D5497910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12/06/2024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199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 dirty="0">
              <a:latin typeface="Times New Roman"/>
            </a:endParaRPr>
          </a:p>
        </p:txBody>
      </p:sp>
      <p:sp>
        <p:nvSpPr>
          <p:cNvPr id="201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55F88F6-61E3-4AAE-99A8-C2A467808420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7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2" name="TextShape 6">
            <a:extLst>
              <a:ext uri="{FF2B5EF4-FFF2-40B4-BE49-F238E27FC236}">
                <a16:creationId xmlns:a16="http://schemas.microsoft.com/office/drawing/2014/main" id="{2BF1C0BF-D006-1C17-4387-E5CF5EE45F9B}"/>
              </a:ext>
            </a:extLst>
          </p:cNvPr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I. Evaluer le compromis performance/efficacité énergétique</a:t>
            </a:r>
          </a:p>
        </p:txBody>
      </p:sp>
      <p:pic>
        <p:nvPicPr>
          <p:cNvPr id="5" name="Picture 4" descr="A computer on a desk&#10;&#10;Description automatically generated">
            <a:extLst>
              <a:ext uri="{FF2B5EF4-FFF2-40B4-BE49-F238E27FC236}">
                <a16:creationId xmlns:a16="http://schemas.microsoft.com/office/drawing/2014/main" id="{D7C30D17-CC1D-3F8A-50C4-82A2206471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7" t="9671" r="8056" b="12017"/>
          <a:stretch/>
        </p:blipFill>
        <p:spPr>
          <a:xfrm>
            <a:off x="1951963" y="878356"/>
            <a:ext cx="8287473" cy="5705324"/>
          </a:xfrm>
          <a:prstGeom prst="rect">
            <a:avLst/>
          </a:prstGeom>
        </p:spPr>
      </p:pic>
      <p:pic>
        <p:nvPicPr>
          <p:cNvPr id="1030" name="Picture 6" descr="Aeotec Z-Stick 7 | Z-Wave Plus V2 | ZWA010 | Série 700">
            <a:extLst>
              <a:ext uri="{FF2B5EF4-FFF2-40B4-BE49-F238E27FC236}">
                <a16:creationId xmlns:a16="http://schemas.microsoft.com/office/drawing/2014/main" id="{215B2E45-A153-66DC-AFE9-3A1E8D64ED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9" t="12808" r="20473" b="15443"/>
          <a:stretch/>
        </p:blipFill>
        <p:spPr bwMode="auto">
          <a:xfrm>
            <a:off x="0" y="2894324"/>
            <a:ext cx="1941549" cy="176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2425E1AD-E237-63FC-423D-DA5A93426C4E}"/>
              </a:ext>
            </a:extLst>
          </p:cNvPr>
          <p:cNvSpPr/>
          <p:nvPr/>
        </p:nvSpPr>
        <p:spPr>
          <a:xfrm rot="11026746">
            <a:off x="8294735" y="5046953"/>
            <a:ext cx="2138680" cy="391721"/>
          </a:xfrm>
          <a:prstGeom prst="rightArrow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3983E8F-3200-C3CF-BAE1-91F93A63223B}"/>
              </a:ext>
            </a:extLst>
          </p:cNvPr>
          <p:cNvSpPr/>
          <p:nvPr/>
        </p:nvSpPr>
        <p:spPr>
          <a:xfrm rot="21248045">
            <a:off x="1768501" y="3698586"/>
            <a:ext cx="1643556" cy="391721"/>
          </a:xfrm>
          <a:prstGeom prst="rightArrow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 descr="Aeotec Smart Switch 7 Z-Wave Plus Switch : Amazon.fr: Informatique">
            <a:extLst>
              <a:ext uri="{FF2B5EF4-FFF2-40B4-BE49-F238E27FC236}">
                <a16:creationId xmlns:a16="http://schemas.microsoft.com/office/drawing/2014/main" id="{4658C051-5E55-B7A2-DF19-1DE19ED3A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436" y="2261035"/>
            <a:ext cx="1904072" cy="103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6029394-D1AD-43B0-3064-F66B8E22C793}"/>
              </a:ext>
            </a:extLst>
          </p:cNvPr>
          <p:cNvSpPr/>
          <p:nvPr/>
        </p:nvSpPr>
        <p:spPr>
          <a:xfrm rot="8100421">
            <a:off x="8384367" y="3457942"/>
            <a:ext cx="2490306" cy="391721"/>
          </a:xfrm>
          <a:prstGeom prst="rightArrow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93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diagram of different types of components&#10;&#10;Description automatically generated">
            <a:extLst>
              <a:ext uri="{FF2B5EF4-FFF2-40B4-BE49-F238E27FC236}">
                <a16:creationId xmlns:a16="http://schemas.microsoft.com/office/drawing/2014/main" id="{20FB525F-D450-F2E2-64CE-3A6CEF162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204971"/>
            <a:ext cx="9296400" cy="6155949"/>
          </a:xfrm>
          <a:prstGeom prst="rect">
            <a:avLst/>
          </a:prstGeom>
        </p:spPr>
      </p:pic>
      <p:sp>
        <p:nvSpPr>
          <p:cNvPr id="2" name="TextShape 6">
            <a:extLst>
              <a:ext uri="{FF2B5EF4-FFF2-40B4-BE49-F238E27FC236}">
                <a16:creationId xmlns:a16="http://schemas.microsoft.com/office/drawing/2014/main" id="{2BF1C0BF-D006-1C17-4387-E5CF5EE45F9B}"/>
              </a:ext>
            </a:extLst>
          </p:cNvPr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II. Optimiser les traitements</a:t>
            </a:r>
          </a:p>
        </p:txBody>
      </p:sp>
      <p:sp>
        <p:nvSpPr>
          <p:cNvPr id="3" name="TextShape 4">
            <a:extLst>
              <a:ext uri="{FF2B5EF4-FFF2-40B4-BE49-F238E27FC236}">
                <a16:creationId xmlns:a16="http://schemas.microsoft.com/office/drawing/2014/main" id="{4030C10A-4D9E-554D-96B7-B06E2FC3A8E2}"/>
              </a:ext>
            </a:extLst>
          </p:cNvPr>
          <p:cNvSpPr txBox="1"/>
          <p:nvPr/>
        </p:nvSpPr>
        <p:spPr>
          <a:xfrm>
            <a:off x="274320" y="1013040"/>
            <a:ext cx="11079000" cy="908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  <a:ea typeface="Noto Sans CJK SC"/>
              </a:rPr>
              <a:t>Des méthodes d’optimisations variées</a:t>
            </a:r>
            <a:endParaRPr lang="fr-F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TextShape 2">
            <a:extLst>
              <a:ext uri="{FF2B5EF4-FFF2-40B4-BE49-F238E27FC236}">
                <a16:creationId xmlns:a16="http://schemas.microsoft.com/office/drawing/2014/main" id="{48A45079-B0CA-2D46-6AA4-6B2AC3D71837}"/>
              </a:ext>
            </a:extLst>
          </p:cNvPr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EF2A3C2-C3ED-4EBA-9B6E-E229D5497910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12/06/2024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25" name="TextShape 5">
            <a:extLst>
              <a:ext uri="{FF2B5EF4-FFF2-40B4-BE49-F238E27FC236}">
                <a16:creationId xmlns:a16="http://schemas.microsoft.com/office/drawing/2014/main" id="{83B84418-72DC-A22D-1971-539A37932BAC}"/>
              </a:ext>
            </a:extLst>
          </p:cNvPr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55F88F6-61E3-4AAE-99A8-C2A467808420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8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F4CB7F-C635-E841-0605-93600866A0FE}"/>
              </a:ext>
            </a:extLst>
          </p:cNvPr>
          <p:cNvSpPr txBox="1"/>
          <p:nvPr/>
        </p:nvSpPr>
        <p:spPr>
          <a:xfrm>
            <a:off x="9393180" y="6400360"/>
            <a:ext cx="15843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Liang et al. (2021)</a:t>
            </a:r>
          </a:p>
        </p:txBody>
      </p:sp>
    </p:spTree>
    <p:extLst>
      <p:ext uri="{BB962C8B-B14F-4D97-AF65-F5344CB8AC3E}">
        <p14:creationId xmlns:p14="http://schemas.microsoft.com/office/powerpoint/2010/main" val="125767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EF2A3C2-C3ED-4EBA-9B6E-E229D5497910}" type="datetime1">
              <a:rPr lang="fr-FR" sz="1200" b="0" strike="noStrike" spc="-1">
                <a:solidFill>
                  <a:srgbClr val="8B8B8B"/>
                </a:solidFill>
                <a:latin typeface="Calibri"/>
              </a:rPr>
              <a:t>12/06/2024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199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 dirty="0">
              <a:latin typeface="Times New Roman"/>
            </a:endParaRPr>
          </a:p>
        </p:txBody>
      </p:sp>
      <p:sp>
        <p:nvSpPr>
          <p:cNvPr id="201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55F88F6-61E3-4AAE-99A8-C2A467808420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9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291F22EF-75F4-FC8D-C3DB-BDB475A4EB72}"/>
              </a:ext>
            </a:extLst>
          </p:cNvPr>
          <p:cNvSpPr txBox="1"/>
          <p:nvPr/>
        </p:nvSpPr>
        <p:spPr>
          <a:xfrm>
            <a:off x="3276956" y="3696531"/>
            <a:ext cx="2575203" cy="2580078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1600" b="0" strike="noStrike" spc="-1" dirty="0">
                <a:solidFill>
                  <a:srgbClr val="000000"/>
                </a:solidFill>
                <a:latin typeface="Calibri"/>
              </a:rPr>
              <a:t>- </a:t>
            </a:r>
            <a:r>
              <a:rPr lang="fr-FR" sz="1600" b="0" strike="noStrike" spc="-1" dirty="0" err="1">
                <a:solidFill>
                  <a:srgbClr val="000000"/>
                </a:solidFill>
                <a:latin typeface="Calibri"/>
              </a:rPr>
              <a:t>Discontinuous</a:t>
            </a:r>
            <a:r>
              <a:rPr lang="fr-FR" sz="16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1600" b="0" strike="noStrike" spc="-1" dirty="0" err="1">
                <a:solidFill>
                  <a:srgbClr val="000000"/>
                </a:solidFill>
                <a:latin typeface="Calibri"/>
              </a:rPr>
              <a:t>urban</a:t>
            </a:r>
            <a:r>
              <a:rPr lang="fr-FR" sz="16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1600" b="0" strike="noStrike" spc="-1" dirty="0" err="1">
                <a:solidFill>
                  <a:srgbClr val="000000"/>
                </a:solidFill>
                <a:latin typeface="Calibri"/>
              </a:rPr>
              <a:t>fabric</a:t>
            </a:r>
            <a:endParaRPr lang="fr-FR" sz="1600" b="0" strike="noStrike" spc="-1" dirty="0">
              <a:solidFill>
                <a:srgbClr val="000000"/>
              </a:solidFill>
              <a:latin typeface="Calibri"/>
            </a:endParaRPr>
          </a:p>
          <a:p>
            <a:r>
              <a:rPr lang="fr-FR" sz="1600" b="0" strike="noStrike" spc="-1" dirty="0">
                <a:solidFill>
                  <a:srgbClr val="000000"/>
                </a:solidFill>
                <a:latin typeface="Calibri"/>
              </a:rPr>
              <a:t>- </a:t>
            </a:r>
            <a:r>
              <a:rPr lang="fr-FR" sz="1600" spc="-1" dirty="0" err="1">
                <a:solidFill>
                  <a:srgbClr val="000000"/>
                </a:solidFill>
                <a:latin typeface="Calibri"/>
              </a:rPr>
              <a:t>Beaches</a:t>
            </a:r>
            <a:r>
              <a:rPr lang="fr-FR" sz="1600" spc="-1" dirty="0">
                <a:solidFill>
                  <a:srgbClr val="000000"/>
                </a:solidFill>
                <a:latin typeface="Calibri"/>
              </a:rPr>
              <a:t>, dunes, </a:t>
            </a:r>
            <a:r>
              <a:rPr lang="fr-FR" sz="1600" spc="-1" dirty="0" err="1">
                <a:solidFill>
                  <a:srgbClr val="000000"/>
                </a:solidFill>
                <a:latin typeface="Calibri"/>
              </a:rPr>
              <a:t>sands</a:t>
            </a:r>
            <a:endParaRPr lang="fr-FR" sz="1600" spc="-1" dirty="0">
              <a:solidFill>
                <a:srgbClr val="000000"/>
              </a:solidFill>
              <a:latin typeface="Calibri"/>
            </a:endParaRPr>
          </a:p>
          <a:p>
            <a:r>
              <a:rPr lang="fr-FR" sz="1600" b="0" strike="noStrike" spc="-1" dirty="0">
                <a:solidFill>
                  <a:srgbClr val="000000"/>
                </a:solidFill>
                <a:latin typeface="Calibri"/>
              </a:rPr>
              <a:t>- Salt </a:t>
            </a:r>
            <a:r>
              <a:rPr lang="fr-FR" sz="1600" b="0" strike="noStrike" spc="-1" dirty="0" err="1">
                <a:solidFill>
                  <a:srgbClr val="000000"/>
                </a:solidFill>
                <a:latin typeface="Calibri"/>
              </a:rPr>
              <a:t>mar</a:t>
            </a:r>
            <a:r>
              <a:rPr lang="fr-FR" sz="1600" spc="-1" dirty="0" err="1">
                <a:solidFill>
                  <a:srgbClr val="000000"/>
                </a:solidFill>
                <a:latin typeface="Calibri"/>
              </a:rPr>
              <a:t>shes</a:t>
            </a:r>
            <a:endParaRPr lang="fr-FR" sz="1600" spc="-1" dirty="0">
              <a:solidFill>
                <a:srgbClr val="000000"/>
              </a:solidFill>
              <a:latin typeface="Calibri"/>
            </a:endParaRPr>
          </a:p>
          <a:p>
            <a:r>
              <a:rPr lang="fr-FR" sz="1600" b="0" strike="noStrike" spc="-1" dirty="0">
                <a:solidFill>
                  <a:srgbClr val="000000"/>
                </a:solidFill>
                <a:latin typeface="Calibri"/>
              </a:rPr>
              <a:t>- </a:t>
            </a:r>
            <a:r>
              <a:rPr lang="fr-FR" sz="1600" spc="-1" dirty="0">
                <a:solidFill>
                  <a:srgbClr val="000000"/>
                </a:solidFill>
                <a:latin typeface="Calibri"/>
              </a:rPr>
              <a:t>Intertidal flats</a:t>
            </a:r>
          </a:p>
          <a:p>
            <a:r>
              <a:rPr lang="fr-FR" sz="1600" b="0" strike="noStrike" spc="-1" dirty="0">
                <a:solidFill>
                  <a:srgbClr val="000000"/>
                </a:solidFill>
                <a:latin typeface="Calibri"/>
              </a:rPr>
              <a:t>- </a:t>
            </a:r>
            <a:r>
              <a:rPr lang="fr-FR" sz="1600" b="0" strike="noStrike" spc="-1" dirty="0" err="1">
                <a:solidFill>
                  <a:srgbClr val="000000"/>
                </a:solidFill>
                <a:latin typeface="Calibri"/>
              </a:rPr>
              <a:t>Estuaries</a:t>
            </a:r>
            <a:endParaRPr lang="fr-FR" sz="16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F3F28EB9-93F2-E337-49D3-B099F6140BFD}"/>
              </a:ext>
            </a:extLst>
          </p:cNvPr>
          <p:cNvSpPr txBox="1"/>
          <p:nvPr/>
        </p:nvSpPr>
        <p:spPr>
          <a:xfrm>
            <a:off x="9253991" y="3696531"/>
            <a:ext cx="2282689" cy="2659989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1600" b="0" strike="noStrike" spc="-1" dirty="0">
                <a:solidFill>
                  <a:srgbClr val="000000"/>
                </a:solidFill>
                <a:latin typeface="Calibri"/>
              </a:rPr>
              <a:t>- </a:t>
            </a:r>
            <a:r>
              <a:rPr lang="fr-FR" sz="1600" b="0" strike="noStrike" spc="-1" dirty="0" err="1">
                <a:solidFill>
                  <a:srgbClr val="000000"/>
                </a:solidFill>
                <a:latin typeface="Calibri"/>
              </a:rPr>
              <a:t>Pastures</a:t>
            </a:r>
            <a:endParaRPr lang="fr-FR" sz="1600" b="0" strike="noStrike" spc="-1" dirty="0">
              <a:solidFill>
                <a:srgbClr val="000000"/>
              </a:solidFill>
              <a:latin typeface="Calibri"/>
            </a:endParaRPr>
          </a:p>
          <a:p>
            <a:r>
              <a:rPr lang="fr-FR" sz="1600" b="0" strike="noStrike" spc="-1" dirty="0">
                <a:solidFill>
                  <a:srgbClr val="000000"/>
                </a:solidFill>
                <a:latin typeface="Calibri"/>
              </a:rPr>
              <a:t>- </a:t>
            </a:r>
            <a:r>
              <a:rPr lang="fr-FR" sz="1600" spc="-1" dirty="0">
                <a:solidFill>
                  <a:srgbClr val="000000"/>
                </a:solidFill>
                <a:latin typeface="Calibri"/>
              </a:rPr>
              <a:t>Broad-</a:t>
            </a:r>
            <a:r>
              <a:rPr lang="fr-FR" sz="1600" spc="-1" dirty="0" err="1">
                <a:solidFill>
                  <a:srgbClr val="000000"/>
                </a:solidFill>
                <a:latin typeface="Calibri"/>
              </a:rPr>
              <a:t>leaved</a:t>
            </a:r>
            <a:r>
              <a:rPr lang="fr-FR" sz="1600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1600" spc="-1" dirty="0" err="1">
                <a:solidFill>
                  <a:srgbClr val="000000"/>
                </a:solidFill>
                <a:latin typeface="Calibri"/>
              </a:rPr>
              <a:t>forest</a:t>
            </a:r>
            <a:endParaRPr lang="fr-FR" sz="1600" spc="-1" dirty="0">
              <a:solidFill>
                <a:srgbClr val="000000"/>
              </a:solidFill>
              <a:latin typeface="Calibri"/>
            </a:endParaRPr>
          </a:p>
          <a:p>
            <a:r>
              <a:rPr lang="fr-FR" sz="1600" b="0" strike="noStrike" spc="-1" dirty="0">
                <a:solidFill>
                  <a:srgbClr val="000000"/>
                </a:solidFill>
                <a:latin typeface="Calibri"/>
              </a:rPr>
              <a:t>- Mixed </a:t>
            </a:r>
            <a:r>
              <a:rPr lang="fr-FR" sz="1600" b="0" strike="noStrike" spc="-1" dirty="0" err="1">
                <a:solidFill>
                  <a:srgbClr val="000000"/>
                </a:solidFill>
                <a:latin typeface="Calibri"/>
              </a:rPr>
              <a:t>forest</a:t>
            </a:r>
            <a:endParaRPr lang="fr-FR" sz="1600" b="0" strike="noStrike" spc="-1" dirty="0">
              <a:solidFill>
                <a:srgbClr val="000000"/>
              </a:solidFill>
              <a:latin typeface="Calibri"/>
            </a:endParaRPr>
          </a:p>
          <a:p>
            <a:r>
              <a:rPr lang="fr-FR" sz="1600" b="0" strike="noStrike" spc="-1" dirty="0">
                <a:solidFill>
                  <a:srgbClr val="000000"/>
                </a:solidFill>
                <a:latin typeface="Calibri"/>
              </a:rPr>
              <a:t>- </a:t>
            </a:r>
            <a:r>
              <a:rPr lang="fr-FR" sz="1600" spc="-1" dirty="0">
                <a:solidFill>
                  <a:srgbClr val="000000"/>
                </a:solidFill>
                <a:latin typeface="Calibri"/>
              </a:rPr>
              <a:t>Natural </a:t>
            </a:r>
            <a:r>
              <a:rPr lang="fr-FR" sz="1600" spc="-1" dirty="0" err="1">
                <a:solidFill>
                  <a:srgbClr val="000000"/>
                </a:solidFill>
                <a:latin typeface="Calibri"/>
              </a:rPr>
              <a:t>grassland</a:t>
            </a:r>
            <a:endParaRPr lang="fr-FR" sz="1600" spc="-1" dirty="0">
              <a:solidFill>
                <a:srgbClr val="000000"/>
              </a:solidFill>
              <a:latin typeface="Calibri"/>
            </a:endParaRPr>
          </a:p>
          <a:p>
            <a:r>
              <a:rPr lang="fr-FR" sz="1600" b="0" strike="noStrike" spc="-1" dirty="0">
                <a:solidFill>
                  <a:srgbClr val="000000"/>
                </a:solidFill>
                <a:latin typeface="Calibri"/>
              </a:rPr>
              <a:t>- </a:t>
            </a:r>
            <a:r>
              <a:rPr lang="fr-FR" sz="1600" b="0" strike="noStrike" spc="-1" dirty="0" err="1">
                <a:solidFill>
                  <a:srgbClr val="000000"/>
                </a:solidFill>
                <a:latin typeface="Calibri"/>
              </a:rPr>
              <a:t>Transitional</a:t>
            </a:r>
            <a:r>
              <a:rPr lang="fr-FR" sz="16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1600" b="0" strike="noStrike" spc="-1" dirty="0" err="1">
                <a:solidFill>
                  <a:srgbClr val="000000"/>
                </a:solidFill>
                <a:latin typeface="Calibri"/>
              </a:rPr>
              <a:t>woodland</a:t>
            </a:r>
            <a:r>
              <a:rPr lang="fr-FR" sz="1600" b="0" strike="noStrike" spc="-1" dirty="0">
                <a:solidFill>
                  <a:srgbClr val="000000"/>
                </a:solidFill>
                <a:latin typeface="Calibri"/>
              </a:rPr>
              <a:t>/</a:t>
            </a:r>
            <a:r>
              <a:rPr lang="fr-FR" sz="1600" b="0" strike="noStrike" spc="-1" dirty="0" err="1">
                <a:solidFill>
                  <a:srgbClr val="000000"/>
                </a:solidFill>
                <a:latin typeface="Calibri"/>
              </a:rPr>
              <a:t>shrub</a:t>
            </a:r>
            <a:endParaRPr lang="fr-FR" sz="16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2E9AA1F0-E7CA-EFB4-5C29-08E7061EF5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21" b="55984"/>
          <a:stretch/>
        </p:blipFill>
        <p:spPr>
          <a:xfrm>
            <a:off x="534119" y="3696531"/>
            <a:ext cx="2875614" cy="2665835"/>
          </a:xfrm>
          <a:prstGeom prst="rect">
            <a:avLst/>
          </a:prstGeom>
        </p:spPr>
      </p:pic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FC62F16F-79C1-55D7-A33C-FFB38149C9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84" r="52521"/>
          <a:stretch/>
        </p:blipFill>
        <p:spPr>
          <a:xfrm>
            <a:off x="6518285" y="3610774"/>
            <a:ext cx="2875614" cy="2665835"/>
          </a:xfrm>
          <a:prstGeom prst="rect">
            <a:avLst/>
          </a:prstGeom>
        </p:spPr>
      </p:pic>
      <p:sp>
        <p:nvSpPr>
          <p:cNvPr id="11" name="TextShape 1">
            <a:extLst>
              <a:ext uri="{FF2B5EF4-FFF2-40B4-BE49-F238E27FC236}">
                <a16:creationId xmlns:a16="http://schemas.microsoft.com/office/drawing/2014/main" id="{B1A9A57C-A1E8-F3DF-E656-38B3BCB9B489}"/>
              </a:ext>
            </a:extLst>
          </p:cNvPr>
          <p:cNvSpPr txBox="1"/>
          <p:nvPr/>
        </p:nvSpPr>
        <p:spPr>
          <a:xfrm>
            <a:off x="6518285" y="1385228"/>
            <a:ext cx="4311186" cy="1166902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2800" b="1" strike="noStrike" spc="-1" dirty="0">
                <a:solidFill>
                  <a:srgbClr val="000000"/>
                </a:solidFill>
                <a:latin typeface="Calibri"/>
              </a:rPr>
              <a:t>590 326 images</a:t>
            </a:r>
          </a:p>
          <a:p>
            <a:r>
              <a:rPr lang="fr-FR" spc="-1" dirty="0">
                <a:solidFill>
                  <a:srgbClr val="000000"/>
                </a:solidFill>
                <a:latin typeface="Calibri"/>
              </a:rPr>
              <a:t>Sentinel-1 (SAR) et Sentinel-2 (optique)</a:t>
            </a:r>
          </a:p>
        </p:txBody>
      </p:sp>
      <p:sp>
        <p:nvSpPr>
          <p:cNvPr id="12" name="TextShape 1">
            <a:extLst>
              <a:ext uri="{FF2B5EF4-FFF2-40B4-BE49-F238E27FC236}">
                <a16:creationId xmlns:a16="http://schemas.microsoft.com/office/drawing/2014/main" id="{29ABC062-506A-075E-17AF-EA605AA46198}"/>
              </a:ext>
            </a:extLst>
          </p:cNvPr>
          <p:cNvSpPr txBox="1"/>
          <p:nvPr/>
        </p:nvSpPr>
        <p:spPr>
          <a:xfrm>
            <a:off x="360052" y="1014500"/>
            <a:ext cx="5214838" cy="1166902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2800" strike="noStrike" spc="-1" dirty="0" err="1">
                <a:solidFill>
                  <a:srgbClr val="000000"/>
                </a:solidFill>
                <a:latin typeface="Calibri"/>
              </a:rPr>
              <a:t>BigEarth</a:t>
            </a:r>
            <a:r>
              <a:rPr lang="fr-FR" sz="2800" spc="-1" dirty="0" err="1">
                <a:solidFill>
                  <a:srgbClr val="000000"/>
                </a:solidFill>
                <a:latin typeface="Calibri"/>
              </a:rPr>
              <a:t>Net</a:t>
            </a:r>
            <a:r>
              <a:rPr lang="fr-FR" sz="2800" spc="-1" dirty="0">
                <a:solidFill>
                  <a:srgbClr val="000000"/>
                </a:solidFill>
                <a:latin typeface="Calibri"/>
              </a:rPr>
              <a:t>, une base de données satellites de grande taille</a:t>
            </a:r>
            <a:endParaRPr lang="fr-FR" sz="280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56E8E4-B980-A51B-6482-46D489C7D85A}"/>
              </a:ext>
            </a:extLst>
          </p:cNvPr>
          <p:cNvSpPr txBox="1"/>
          <p:nvPr/>
        </p:nvSpPr>
        <p:spPr>
          <a:xfrm>
            <a:off x="6518285" y="2370431"/>
            <a:ext cx="26055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strike="noStrike" spc="-1" dirty="0" err="1">
                <a:solidFill>
                  <a:srgbClr val="000000"/>
                </a:solidFill>
                <a:latin typeface="Calibri"/>
              </a:rPr>
              <a:t>Multilabellisées</a:t>
            </a:r>
            <a:endParaRPr lang="fr-FR" sz="2800" b="1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6D90A88-C62F-5FB1-F2E7-181798948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99" y="2317726"/>
            <a:ext cx="4311186" cy="1000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Shape 6">
            <a:extLst>
              <a:ext uri="{FF2B5EF4-FFF2-40B4-BE49-F238E27FC236}">
                <a16:creationId xmlns:a16="http://schemas.microsoft.com/office/drawing/2014/main" id="{B07B096A-8F30-EE88-853C-C4236D785260}"/>
              </a:ext>
            </a:extLst>
          </p:cNvPr>
          <p:cNvSpPr txBox="1"/>
          <p:nvPr/>
        </p:nvSpPr>
        <p:spPr>
          <a:xfrm>
            <a:off x="360" y="274320"/>
            <a:ext cx="10332360" cy="457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fr-FR" sz="3200" b="0" strike="noStrike" spc="-1" dirty="0">
                <a:solidFill>
                  <a:srgbClr val="FFFFFF"/>
                </a:solidFill>
                <a:latin typeface="Calibri"/>
              </a:rPr>
              <a:t>II. Optimiser les traitements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7CFD71-5179-4A2B-6B6E-35B9CE65821A}"/>
              </a:ext>
            </a:extLst>
          </p:cNvPr>
          <p:cNvSpPr txBox="1"/>
          <p:nvPr/>
        </p:nvSpPr>
        <p:spPr>
          <a:xfrm>
            <a:off x="9393180" y="6400360"/>
            <a:ext cx="15843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Sumbul et al. (2019)</a:t>
            </a:r>
          </a:p>
        </p:txBody>
      </p:sp>
    </p:spTree>
    <p:extLst>
      <p:ext uri="{BB962C8B-B14F-4D97-AF65-F5344CB8AC3E}">
        <p14:creationId xmlns:p14="http://schemas.microsoft.com/office/powerpoint/2010/main" val="1171669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5212</TotalTime>
  <Words>1386</Words>
  <Application>Microsoft Office PowerPoint</Application>
  <PresentationFormat>Widescreen</PresentationFormat>
  <Paragraphs>234</Paragraphs>
  <Slides>20</Slides>
  <Notes>8</Notes>
  <HiddenSlides>11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Symbol</vt:lpstr>
      <vt:lpstr>Times New Roman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 du LISTIC</dc:title>
  <dc:subject/>
  <dc:creator>Ammar Mian</dc:creator>
  <dc:description/>
  <cp:lastModifiedBy>Matthieu Verlynde</cp:lastModifiedBy>
  <cp:revision>36</cp:revision>
  <dcterms:created xsi:type="dcterms:W3CDTF">2022-02-28T08:40:07Z</dcterms:created>
  <dcterms:modified xsi:type="dcterms:W3CDTF">2024-06-12T15:20:05Z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Grand écran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</vt:i4>
  </property>
</Properties>
</file>